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916" r:id="rId5"/>
    <p:sldId id="915" r:id="rId6"/>
    <p:sldId id="3226" r:id="rId7"/>
    <p:sldId id="3221" r:id="rId8"/>
    <p:sldId id="327" r:id="rId9"/>
    <p:sldId id="3227" r:id="rId10"/>
    <p:sldId id="3236" r:id="rId11"/>
    <p:sldId id="1777" r:id="rId12"/>
    <p:sldId id="323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CF788-F5B3-49A1-9B85-1AB803458A28}" v="13" dt="2019-08-19T17:27:27.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75806" autoAdjust="0"/>
  </p:normalViewPr>
  <p:slideViewPr>
    <p:cSldViewPr snapToGrid="0">
      <p:cViewPr varScale="1">
        <p:scale>
          <a:sx n="84" d="100"/>
          <a:sy n="84" d="100"/>
        </p:scale>
        <p:origin x="126"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 Phillip" userId="1173c3ae-b8d7-4f0e-aa35-7d843245c30c" providerId="ADAL" clId="{7FBCF788-F5B3-49A1-9B85-1AB803458A28}"/>
    <pc:docChg chg="custSel delSld modSld sldOrd">
      <pc:chgData name="Hale, Phillip" userId="1173c3ae-b8d7-4f0e-aa35-7d843245c30c" providerId="ADAL" clId="{7FBCF788-F5B3-49A1-9B85-1AB803458A28}" dt="2019-08-19T17:31:01.249" v="734" actId="478"/>
      <pc:docMkLst>
        <pc:docMk/>
      </pc:docMkLst>
      <pc:sldChg chg="del">
        <pc:chgData name="Hale, Phillip" userId="1173c3ae-b8d7-4f0e-aa35-7d843245c30c" providerId="ADAL" clId="{7FBCF788-F5B3-49A1-9B85-1AB803458A28}" dt="2019-08-19T16:14:26.865" v="715" actId="47"/>
        <pc:sldMkLst>
          <pc:docMk/>
          <pc:sldMk cId="3446338121" sldId="379"/>
        </pc:sldMkLst>
      </pc:sldChg>
      <pc:sldChg chg="addSp delSp modSp delAnim modNotesTx">
        <pc:chgData name="Hale, Phillip" userId="1173c3ae-b8d7-4f0e-aa35-7d843245c30c" providerId="ADAL" clId="{7FBCF788-F5B3-49A1-9B85-1AB803458A28}" dt="2019-08-19T17:31:01.249" v="734" actId="478"/>
        <pc:sldMkLst>
          <pc:docMk/>
          <pc:sldMk cId="1934983738" sldId="916"/>
        </pc:sldMkLst>
        <pc:spChg chg="mod">
          <ac:chgData name="Hale, Phillip" userId="1173c3ae-b8d7-4f0e-aa35-7d843245c30c" providerId="ADAL" clId="{7FBCF788-F5B3-49A1-9B85-1AB803458A28}" dt="2019-08-19T15:56:20.476" v="95" actId="404"/>
          <ac:spMkLst>
            <pc:docMk/>
            <pc:sldMk cId="1934983738" sldId="916"/>
            <ac:spMk id="3" creationId="{783E2710-E3EB-41FD-9D6F-FCFBACB6164D}"/>
          </ac:spMkLst>
        </pc:spChg>
        <pc:picChg chg="add del mod">
          <ac:chgData name="Hale, Phillip" userId="1173c3ae-b8d7-4f0e-aa35-7d843245c30c" providerId="ADAL" clId="{7FBCF788-F5B3-49A1-9B85-1AB803458A28}" dt="2019-08-19T17:19:29.322" v="733"/>
          <ac:picMkLst>
            <pc:docMk/>
            <pc:sldMk cId="1934983738" sldId="916"/>
            <ac:picMk id="6" creationId="{ABC1EA7F-61BB-447F-B599-0E02E0232114}"/>
          </ac:picMkLst>
        </pc:picChg>
        <pc:picChg chg="add del mod">
          <ac:chgData name="Hale, Phillip" userId="1173c3ae-b8d7-4f0e-aa35-7d843245c30c" providerId="ADAL" clId="{7FBCF788-F5B3-49A1-9B85-1AB803458A28}" dt="2019-08-19T17:31:01.249" v="734" actId="478"/>
          <ac:picMkLst>
            <pc:docMk/>
            <pc:sldMk cId="1934983738" sldId="916"/>
            <ac:picMk id="10" creationId="{661FC2F6-BE45-42E4-82F7-DC9A37A89BB7}"/>
          </ac:picMkLst>
        </pc:picChg>
      </pc:sldChg>
      <pc:sldChg chg="modSp modNotesTx">
        <pc:chgData name="Hale, Phillip" userId="1173c3ae-b8d7-4f0e-aa35-7d843245c30c" providerId="ADAL" clId="{7FBCF788-F5B3-49A1-9B85-1AB803458A28}" dt="2019-08-19T16:35:07.271" v="730" actId="6549"/>
        <pc:sldMkLst>
          <pc:docMk/>
          <pc:sldMk cId="4004516670" sldId="1777"/>
        </pc:sldMkLst>
        <pc:spChg chg="mod">
          <ac:chgData name="Hale, Phillip" userId="1173c3ae-b8d7-4f0e-aa35-7d843245c30c" providerId="ADAL" clId="{7FBCF788-F5B3-49A1-9B85-1AB803458A28}" dt="2019-08-19T16:35:07.271" v="730" actId="6549"/>
          <ac:spMkLst>
            <pc:docMk/>
            <pc:sldMk cId="4004516670" sldId="1777"/>
            <ac:spMk id="4" creationId="{00000000-0000-0000-0000-000000000000}"/>
          </ac:spMkLst>
        </pc:spChg>
      </pc:sldChg>
      <pc:sldChg chg="modNotesTx">
        <pc:chgData name="Hale, Phillip" userId="1173c3ae-b8d7-4f0e-aa35-7d843245c30c" providerId="ADAL" clId="{7FBCF788-F5B3-49A1-9B85-1AB803458A28}" dt="2019-08-19T15:59:48.480" v="236" actId="20577"/>
        <pc:sldMkLst>
          <pc:docMk/>
          <pc:sldMk cId="1215769058" sldId="3221"/>
        </pc:sldMkLst>
      </pc:sldChg>
      <pc:sldChg chg="del">
        <pc:chgData name="Hale, Phillip" userId="1173c3ae-b8d7-4f0e-aa35-7d843245c30c" providerId="ADAL" clId="{7FBCF788-F5B3-49A1-9B85-1AB803458A28}" dt="2019-08-19T16:34:55.006" v="727" actId="47"/>
        <pc:sldMkLst>
          <pc:docMk/>
          <pc:sldMk cId="841086754" sldId="3229"/>
        </pc:sldMkLst>
      </pc:sldChg>
      <pc:sldChg chg="del">
        <pc:chgData name="Hale, Phillip" userId="1173c3ae-b8d7-4f0e-aa35-7d843245c30c" providerId="ADAL" clId="{7FBCF788-F5B3-49A1-9B85-1AB803458A28}" dt="2019-08-19T16:14:25.766" v="713" actId="47"/>
        <pc:sldMkLst>
          <pc:docMk/>
          <pc:sldMk cId="540317998" sldId="3231"/>
        </pc:sldMkLst>
      </pc:sldChg>
      <pc:sldChg chg="ord modNotesTx">
        <pc:chgData name="Hale, Phillip" userId="1173c3ae-b8d7-4f0e-aa35-7d843245c30c" providerId="ADAL" clId="{7FBCF788-F5B3-49A1-9B85-1AB803458A28}" dt="2019-08-19T16:50:44.430" v="731"/>
        <pc:sldMkLst>
          <pc:docMk/>
          <pc:sldMk cId="3932150705" sldId="3232"/>
        </pc:sldMkLst>
      </pc:sldChg>
      <pc:sldChg chg="del">
        <pc:chgData name="Hale, Phillip" userId="1173c3ae-b8d7-4f0e-aa35-7d843245c30c" providerId="ADAL" clId="{7FBCF788-F5B3-49A1-9B85-1AB803458A28}" dt="2019-08-19T16:14:26.450" v="714" actId="47"/>
        <pc:sldMkLst>
          <pc:docMk/>
          <pc:sldMk cId="809594932" sldId="3233"/>
        </pc:sldMkLst>
      </pc:sldChg>
      <pc:sldChg chg="del">
        <pc:chgData name="Hale, Phillip" userId="1173c3ae-b8d7-4f0e-aa35-7d843245c30c" providerId="ADAL" clId="{7FBCF788-F5B3-49A1-9B85-1AB803458A28}" dt="2019-08-19T16:14:25.582" v="712" actId="47"/>
        <pc:sldMkLst>
          <pc:docMk/>
          <pc:sldMk cId="3578404804" sldId="3235"/>
        </pc:sldMkLst>
      </pc:sldChg>
      <pc:sldChg chg="modNotesTx">
        <pc:chgData name="Hale, Phillip" userId="1173c3ae-b8d7-4f0e-aa35-7d843245c30c" providerId="ADAL" clId="{7FBCF788-F5B3-49A1-9B85-1AB803458A28}" dt="2019-08-19T16:13:00.571" v="704" actId="20577"/>
        <pc:sldMkLst>
          <pc:docMk/>
          <pc:sldMk cId="1301142275" sldId="3236"/>
        </pc:sldMkLst>
      </pc:sldChg>
      <pc:sldChg chg="del">
        <pc:chgData name="Hale, Phillip" userId="1173c3ae-b8d7-4f0e-aa35-7d843245c30c" providerId="ADAL" clId="{7FBCF788-F5B3-49A1-9B85-1AB803458A28}" dt="2019-08-19T16:14:25.383" v="711" actId="47"/>
        <pc:sldMkLst>
          <pc:docMk/>
          <pc:sldMk cId="3856355189" sldId="3237"/>
        </pc:sldMkLst>
      </pc:sldChg>
      <pc:sldMasterChg chg="delSldLayout">
        <pc:chgData name="Hale, Phillip" userId="1173c3ae-b8d7-4f0e-aa35-7d843245c30c" providerId="ADAL" clId="{7FBCF788-F5B3-49A1-9B85-1AB803458A28}" dt="2019-08-19T16:14:26.865" v="715" actId="47"/>
        <pc:sldMasterMkLst>
          <pc:docMk/>
          <pc:sldMasterMk cId="958561677" sldId="2147483648"/>
        </pc:sldMasterMkLst>
        <pc:sldLayoutChg chg="del">
          <pc:chgData name="Hale, Phillip" userId="1173c3ae-b8d7-4f0e-aa35-7d843245c30c" providerId="ADAL" clId="{7FBCF788-F5B3-49A1-9B85-1AB803458A28}" dt="2019-08-19T16:14:26.865" v="715" actId="47"/>
          <pc:sldLayoutMkLst>
            <pc:docMk/>
            <pc:sldMasterMk cId="958561677" sldId="2147483648"/>
            <pc:sldLayoutMk cId="418771008" sldId="2147483662"/>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904669413393361"/>
          <c:y val="5.4969956501807145E-2"/>
          <c:w val="0.72334258215612535"/>
          <c:h val="0.90145915280016198"/>
        </c:manualLayout>
      </c:layout>
      <c:barChart>
        <c:barDir val="bar"/>
        <c:grouping val="clustered"/>
        <c:varyColors val="0"/>
        <c:ser>
          <c:idx val="0"/>
          <c:order val="0"/>
          <c:tx>
            <c:strRef>
              <c:f>Sheet1!$B$1</c:f>
              <c:strCache>
                <c:ptCount val="1"/>
                <c:pt idx="0">
                  <c:v>Conversions</c:v>
                </c:pt>
              </c:strCache>
            </c:strRef>
          </c:tx>
          <c:spPr>
            <a:solidFill>
              <a:schemeClr val="tx1">
                <a:lumMod val="50000"/>
                <a:lumOff val="50000"/>
              </a:schemeClr>
            </a:solidFill>
          </c:spPr>
          <c:invertIfNegative val="0"/>
          <c:dPt>
            <c:idx val="0"/>
            <c:invertIfNegative val="0"/>
            <c:bubble3D val="0"/>
            <c:spPr>
              <a:solidFill>
                <a:schemeClr val="accent2"/>
              </a:solidFill>
            </c:spPr>
            <c:extLst>
              <c:ext xmlns:c16="http://schemas.microsoft.com/office/drawing/2014/chart" uri="{C3380CC4-5D6E-409C-BE32-E72D297353CC}">
                <c16:uniqueId val="{00000001-DE3F-4221-86FD-98F69A2801DE}"/>
              </c:ext>
            </c:extLst>
          </c:dPt>
          <c:dPt>
            <c:idx val="1"/>
            <c:invertIfNegative val="0"/>
            <c:bubble3D val="0"/>
            <c:extLst>
              <c:ext xmlns:c16="http://schemas.microsoft.com/office/drawing/2014/chart" uri="{C3380CC4-5D6E-409C-BE32-E72D297353CC}">
                <c16:uniqueId val="{00000002-DE3F-4221-86FD-98F69A2801DE}"/>
              </c:ext>
            </c:extLst>
          </c:dPt>
          <c:dPt>
            <c:idx val="2"/>
            <c:invertIfNegative val="0"/>
            <c:bubble3D val="0"/>
            <c:extLst>
              <c:ext xmlns:c16="http://schemas.microsoft.com/office/drawing/2014/chart" uri="{C3380CC4-5D6E-409C-BE32-E72D297353CC}">
                <c16:uniqueId val="{00000003-DE3F-4221-86FD-98F69A2801DE}"/>
              </c:ext>
            </c:extLst>
          </c:dPt>
          <c:dPt>
            <c:idx val="3"/>
            <c:invertIfNegative val="0"/>
            <c:bubble3D val="0"/>
            <c:extLst>
              <c:ext xmlns:c16="http://schemas.microsoft.com/office/drawing/2014/chart" uri="{C3380CC4-5D6E-409C-BE32-E72D297353CC}">
                <c16:uniqueId val="{00000004-DE3F-4221-86FD-98F69A2801DE}"/>
              </c:ext>
            </c:extLst>
          </c:dPt>
          <c:dPt>
            <c:idx val="4"/>
            <c:invertIfNegative val="0"/>
            <c:bubble3D val="0"/>
            <c:extLst>
              <c:ext xmlns:c16="http://schemas.microsoft.com/office/drawing/2014/chart" uri="{C3380CC4-5D6E-409C-BE32-E72D297353CC}">
                <c16:uniqueId val="{00000005-DE3F-4221-86FD-98F69A2801DE}"/>
              </c:ext>
            </c:extLst>
          </c:dPt>
          <c:dPt>
            <c:idx val="5"/>
            <c:invertIfNegative val="0"/>
            <c:bubble3D val="0"/>
            <c:extLst>
              <c:ext xmlns:c16="http://schemas.microsoft.com/office/drawing/2014/chart" uri="{C3380CC4-5D6E-409C-BE32-E72D297353CC}">
                <c16:uniqueId val="{00000006-DE3F-4221-86FD-98F69A2801DE}"/>
              </c:ext>
            </c:extLst>
          </c:dPt>
          <c:dLbls>
            <c:dLbl>
              <c:idx val="0"/>
              <c:layout>
                <c:manualLayout>
                  <c:x val="1.0238884404882844E-2"/>
                  <c:y val="-6.9388939039072284E-18"/>
                </c:manualLayout>
              </c:layout>
              <c:tx>
                <c:rich>
                  <a:bodyPr lIns="91440" tIns="0" rIns="182880"/>
                  <a:lstStyle/>
                  <a:p>
                    <a:pPr>
                      <a:defRPr sz="2400" b="1">
                        <a:solidFill>
                          <a:schemeClr val="accent2"/>
                        </a:solidFill>
                      </a:defRPr>
                    </a:pPr>
                    <a:r>
                      <a:rPr lang="en-US" sz="2400" b="1" dirty="0">
                        <a:solidFill>
                          <a:schemeClr val="accent2"/>
                        </a:solidFill>
                      </a:rPr>
                      <a:t> -0.20</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867968050389991"/>
                      <c:h val="7.9929490646014997E-2"/>
                    </c:manualLayout>
                  </c15:layout>
                </c:ext>
                <c:ext xmlns:c16="http://schemas.microsoft.com/office/drawing/2014/chart" uri="{C3380CC4-5D6E-409C-BE32-E72D297353CC}">
                  <c16:uniqueId val="{00000001-DE3F-4221-86FD-98F69A2801DE}"/>
                </c:ext>
              </c:extLst>
            </c:dLbl>
            <c:dLbl>
              <c:idx val="1"/>
              <c:layout>
                <c:manualLayout>
                  <c:x val="3.3297729475001259E-2"/>
                  <c:y val="-6.9388939039072284E-18"/>
                </c:manualLayout>
              </c:layout>
              <c:tx>
                <c:rich>
                  <a:bodyPr lIns="91440" tIns="0" rIns="182880"/>
                  <a:lstStyle/>
                  <a:p>
                    <a:pPr>
                      <a:defRPr sz="2400" b="0">
                        <a:solidFill>
                          <a:schemeClr val="tx2"/>
                        </a:solidFill>
                      </a:defRPr>
                    </a:pPr>
                    <a:r>
                      <a:rPr lang="en-US" dirty="0"/>
                      <a:t>-0.17</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5481724248285927"/>
                      <c:h val="7.9929490646014997E-2"/>
                    </c:manualLayout>
                  </c15:layout>
                </c:ext>
                <c:ext xmlns:c16="http://schemas.microsoft.com/office/drawing/2014/chart" uri="{C3380CC4-5D6E-409C-BE32-E72D297353CC}">
                  <c16:uniqueId val="{00000002-DE3F-4221-86FD-98F69A2801DE}"/>
                </c:ext>
              </c:extLst>
            </c:dLbl>
            <c:dLbl>
              <c:idx val="2"/>
              <c:tx>
                <c:rich>
                  <a:bodyPr lIns="91440" tIns="0" rIns="182880"/>
                  <a:lstStyle/>
                  <a:p>
                    <a:pPr>
                      <a:defRPr sz="2400">
                        <a:solidFill>
                          <a:schemeClr val="tx2"/>
                        </a:solidFill>
                      </a:defRPr>
                    </a:pPr>
                    <a:r>
                      <a:rPr lang="en-US"/>
                      <a:t>-0.16</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E3F-4221-86FD-98F69A2801DE}"/>
                </c:ext>
              </c:extLst>
            </c:dLbl>
            <c:dLbl>
              <c:idx val="3"/>
              <c:tx>
                <c:rich>
                  <a:bodyPr lIns="91440" tIns="0" rIns="182880"/>
                  <a:lstStyle/>
                  <a:p>
                    <a:pPr>
                      <a:defRPr sz="2400">
                        <a:solidFill>
                          <a:schemeClr val="tx2"/>
                        </a:solidFill>
                      </a:defRPr>
                    </a:pPr>
                    <a:r>
                      <a:rPr lang="en-US" dirty="0"/>
                      <a:t>-0.15</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E3F-4221-86FD-98F69A2801DE}"/>
                </c:ext>
              </c:extLst>
            </c:dLbl>
            <c:dLbl>
              <c:idx val="4"/>
              <c:tx>
                <c:rich>
                  <a:bodyPr lIns="91440" tIns="0" rIns="182880"/>
                  <a:lstStyle/>
                  <a:p>
                    <a:pPr>
                      <a:defRPr sz="2400">
                        <a:solidFill>
                          <a:schemeClr val="tx2"/>
                        </a:solidFill>
                      </a:defRPr>
                    </a:pPr>
                    <a:r>
                      <a:rPr lang="en-US" dirty="0"/>
                      <a:t>-0.15</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E3F-4221-86FD-98F69A2801DE}"/>
                </c:ext>
              </c:extLst>
            </c:dLbl>
            <c:dLbl>
              <c:idx val="5"/>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DE3F-4221-86FD-98F69A2801DE}"/>
                </c:ext>
              </c:extLst>
            </c:dLbl>
            <c:numFmt formatCode="#,##0" sourceLinked="0"/>
            <c:spPr>
              <a:noFill/>
              <a:ln>
                <a:noFill/>
              </a:ln>
              <a:effectLst/>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MonthlyIncome</c:v>
                </c:pt>
                <c:pt idx="1">
                  <c:v>Total WorkingYears</c:v>
                </c:pt>
                <c:pt idx="2">
                  <c:v>JobLevel</c:v>
                </c:pt>
                <c:pt idx="3">
                  <c:v>Age</c:v>
                </c:pt>
                <c:pt idx="4">
                  <c:v>Yr Current Manager</c:v>
                </c:pt>
              </c:strCache>
            </c:strRef>
          </c:cat>
          <c:val>
            <c:numRef>
              <c:f>Sheet1!$B$2:$B$6</c:f>
              <c:numCache>
                <c:formatCode>General</c:formatCode>
                <c:ptCount val="5"/>
                <c:pt idx="0">
                  <c:v>-20</c:v>
                </c:pt>
                <c:pt idx="1">
                  <c:v>-16.7</c:v>
                </c:pt>
                <c:pt idx="2">
                  <c:v>-16.21</c:v>
                </c:pt>
                <c:pt idx="3">
                  <c:v>-14.940000000000001</c:v>
                </c:pt>
                <c:pt idx="4">
                  <c:v>-14.680000000000001</c:v>
                </c:pt>
              </c:numCache>
            </c:numRef>
          </c:val>
          <c:extLst>
            <c:ext xmlns:c16="http://schemas.microsoft.com/office/drawing/2014/chart" uri="{C3380CC4-5D6E-409C-BE32-E72D297353CC}">
              <c16:uniqueId val="{00000007-DE3F-4221-86FD-98F69A2801DE}"/>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7165322652448937"/>
          <c:y val="5.4969956501807145E-2"/>
          <c:w val="0.62073604976556962"/>
          <c:h val="0.90145915280016198"/>
        </c:manualLayout>
      </c:layout>
      <c:barChart>
        <c:barDir val="bar"/>
        <c:grouping val="clustered"/>
        <c:varyColors val="0"/>
        <c:ser>
          <c:idx val="0"/>
          <c:order val="0"/>
          <c:tx>
            <c:strRef>
              <c:f>Sheet1!$B$1</c:f>
              <c:strCache>
                <c:ptCount val="1"/>
                <c:pt idx="0">
                  <c:v>Conversions</c:v>
                </c:pt>
              </c:strCache>
            </c:strRef>
          </c:tx>
          <c:spPr>
            <a:solidFill>
              <a:schemeClr val="tx1">
                <a:lumMod val="50000"/>
                <a:lumOff val="50000"/>
              </a:schemeClr>
            </a:solidFill>
          </c:spPr>
          <c:invertIfNegative val="0"/>
          <c:dPt>
            <c:idx val="0"/>
            <c:invertIfNegative val="0"/>
            <c:bubble3D val="0"/>
            <c:spPr>
              <a:solidFill>
                <a:schemeClr val="accent2"/>
              </a:solidFill>
            </c:spPr>
            <c:extLst>
              <c:ext xmlns:c16="http://schemas.microsoft.com/office/drawing/2014/chart" uri="{C3380CC4-5D6E-409C-BE32-E72D297353CC}">
                <c16:uniqueId val="{00000001-FB20-40CD-BA2B-F98620780FDA}"/>
              </c:ext>
            </c:extLst>
          </c:dPt>
          <c:dPt>
            <c:idx val="1"/>
            <c:invertIfNegative val="0"/>
            <c:bubble3D val="0"/>
            <c:extLst>
              <c:ext xmlns:c16="http://schemas.microsoft.com/office/drawing/2014/chart" uri="{C3380CC4-5D6E-409C-BE32-E72D297353CC}">
                <c16:uniqueId val="{00000002-FB20-40CD-BA2B-F98620780FDA}"/>
              </c:ext>
            </c:extLst>
          </c:dPt>
          <c:dPt>
            <c:idx val="2"/>
            <c:invertIfNegative val="0"/>
            <c:bubble3D val="0"/>
            <c:extLst>
              <c:ext xmlns:c16="http://schemas.microsoft.com/office/drawing/2014/chart" uri="{C3380CC4-5D6E-409C-BE32-E72D297353CC}">
                <c16:uniqueId val="{00000003-FB20-40CD-BA2B-F98620780FDA}"/>
              </c:ext>
            </c:extLst>
          </c:dPt>
          <c:dPt>
            <c:idx val="3"/>
            <c:invertIfNegative val="0"/>
            <c:bubble3D val="0"/>
            <c:extLst>
              <c:ext xmlns:c16="http://schemas.microsoft.com/office/drawing/2014/chart" uri="{C3380CC4-5D6E-409C-BE32-E72D297353CC}">
                <c16:uniqueId val="{00000004-FB20-40CD-BA2B-F98620780FDA}"/>
              </c:ext>
            </c:extLst>
          </c:dPt>
          <c:dPt>
            <c:idx val="4"/>
            <c:invertIfNegative val="0"/>
            <c:bubble3D val="0"/>
            <c:extLst>
              <c:ext xmlns:c16="http://schemas.microsoft.com/office/drawing/2014/chart" uri="{C3380CC4-5D6E-409C-BE32-E72D297353CC}">
                <c16:uniqueId val="{00000005-FB20-40CD-BA2B-F98620780FDA}"/>
              </c:ext>
            </c:extLst>
          </c:dPt>
          <c:dPt>
            <c:idx val="5"/>
            <c:invertIfNegative val="0"/>
            <c:bubble3D val="0"/>
            <c:extLst>
              <c:ext xmlns:c16="http://schemas.microsoft.com/office/drawing/2014/chart" uri="{C3380CC4-5D6E-409C-BE32-E72D297353CC}">
                <c16:uniqueId val="{00000006-FB20-40CD-BA2B-F98620780FDA}"/>
              </c:ext>
            </c:extLst>
          </c:dPt>
          <c:dLbls>
            <c:dLbl>
              <c:idx val="0"/>
              <c:layout>
                <c:manualLayout>
                  <c:x val="1.0238884404882844E-2"/>
                  <c:y val="-6.9388939039072284E-18"/>
                </c:manualLayout>
              </c:layout>
              <c:tx>
                <c:rich>
                  <a:bodyPr lIns="91440" tIns="0" rIns="182880"/>
                  <a:lstStyle/>
                  <a:p>
                    <a:pPr>
                      <a:defRPr sz="2400" b="1">
                        <a:solidFill>
                          <a:schemeClr val="accent2"/>
                        </a:solidFill>
                      </a:defRPr>
                    </a:pPr>
                    <a:r>
                      <a:rPr lang="en-US" sz="2400" b="1" dirty="0">
                        <a:solidFill>
                          <a:schemeClr val="accent2"/>
                        </a:solidFill>
                      </a:rPr>
                      <a:t> </a:t>
                    </a:r>
                    <a:fld id="{0764FA2C-384F-A74C-9BFA-0CA3886773BE}" type="VALUE">
                      <a:rPr lang="en-US" sz="2400" b="1" smtClean="0">
                        <a:solidFill>
                          <a:schemeClr val="accent2"/>
                        </a:solidFill>
                      </a:rPr>
                      <a:pPr>
                        <a:defRPr sz="2400" b="1">
                          <a:solidFill>
                            <a:schemeClr val="accent2"/>
                          </a:solidFill>
                        </a:defRPr>
                      </a:pPr>
                      <a:t>[VALUE]</a:t>
                    </a:fld>
                    <a:endParaRPr lang="en-US" sz="2400" b="1" dirty="0">
                      <a:solidFill>
                        <a:schemeClr val="accent2"/>
                      </a:solidFill>
                    </a:endParaRP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867968050389991"/>
                      <c:h val="7.9929490646014997E-2"/>
                    </c:manualLayout>
                  </c15:layout>
                  <c15:dlblFieldTable/>
                  <c15:showDataLabelsRange val="0"/>
                </c:ext>
                <c:ext xmlns:c16="http://schemas.microsoft.com/office/drawing/2014/chart" uri="{C3380CC4-5D6E-409C-BE32-E72D297353CC}">
                  <c16:uniqueId val="{00000001-FB20-40CD-BA2B-F98620780FDA}"/>
                </c:ext>
              </c:extLst>
            </c:dLbl>
            <c:dLbl>
              <c:idx val="1"/>
              <c:layout>
                <c:manualLayout>
                  <c:x val="3.3297729475001259E-2"/>
                  <c:y val="-6.9388939039072284E-18"/>
                </c:manualLayout>
              </c:layout>
              <c:tx>
                <c:rich>
                  <a:bodyPr lIns="91440" tIns="0" rIns="182880"/>
                  <a:lstStyle/>
                  <a:p>
                    <a:pPr>
                      <a:defRPr sz="2400" b="0">
                        <a:solidFill>
                          <a:schemeClr val="tx2"/>
                        </a:solidFill>
                      </a:defRPr>
                    </a:pPr>
                    <a:fld id="{5955C8BD-5C54-45F9-9848-7E88002B1EA1}" type="VALUE">
                      <a:rPr lang="en-US" smtClean="0"/>
                      <a:pPr>
                        <a:defRPr sz="2400" b="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5481724248285927"/>
                      <c:h val="7.9929490646014997E-2"/>
                    </c:manualLayout>
                  </c15:layout>
                  <c15:dlblFieldTable/>
                  <c15:showDataLabelsRange val="0"/>
                </c:ext>
                <c:ext xmlns:c16="http://schemas.microsoft.com/office/drawing/2014/chart" uri="{C3380CC4-5D6E-409C-BE32-E72D297353CC}">
                  <c16:uniqueId val="{00000002-FB20-40CD-BA2B-F98620780FDA}"/>
                </c:ext>
              </c:extLst>
            </c:dLbl>
            <c:dLbl>
              <c:idx val="2"/>
              <c:tx>
                <c:rich>
                  <a:bodyPr lIns="91440" tIns="0" rIns="182880"/>
                  <a:lstStyle/>
                  <a:p>
                    <a:pPr>
                      <a:defRPr sz="2400">
                        <a:solidFill>
                          <a:schemeClr val="tx2"/>
                        </a:solidFill>
                      </a:defRPr>
                    </a:pPr>
                    <a:fld id="{0A0BCDD3-7CA3-4C98-97D8-990DC6F90417}"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FB20-40CD-BA2B-F98620780FDA}"/>
                </c:ext>
              </c:extLst>
            </c:dLbl>
            <c:dLbl>
              <c:idx val="3"/>
              <c:tx>
                <c:rich>
                  <a:bodyPr lIns="91440" tIns="0" rIns="182880"/>
                  <a:lstStyle/>
                  <a:p>
                    <a:pPr>
                      <a:defRPr sz="2400">
                        <a:solidFill>
                          <a:schemeClr val="tx2"/>
                        </a:solidFill>
                      </a:defRPr>
                    </a:pPr>
                    <a:fld id="{32C02F7C-7190-439B-A861-34FD2E55E181}"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4-FB20-40CD-BA2B-F98620780FDA}"/>
                </c:ext>
              </c:extLst>
            </c:dLbl>
            <c:dLbl>
              <c:idx val="4"/>
              <c:tx>
                <c:rich>
                  <a:bodyPr lIns="91440" tIns="0" rIns="182880"/>
                  <a:lstStyle/>
                  <a:p>
                    <a:pPr>
                      <a:defRPr sz="2400">
                        <a:solidFill>
                          <a:schemeClr val="tx2"/>
                        </a:solidFill>
                      </a:defRPr>
                    </a:pPr>
                    <a:fld id="{7A697F31-0131-4D7A-94BB-5EA02E685897}"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5-FB20-40CD-BA2B-F98620780FDA}"/>
                </c:ext>
              </c:extLst>
            </c:dLbl>
            <c:dLbl>
              <c:idx val="5"/>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FB20-40CD-BA2B-F98620780FDA}"/>
                </c:ext>
              </c:extLst>
            </c:dLbl>
            <c:numFmt formatCode="#,##0" sourceLinked="0"/>
            <c:spPr>
              <a:noFill/>
              <a:ln>
                <a:noFill/>
              </a:ln>
              <a:effectLst/>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Overtime</c:v>
                </c:pt>
                <c:pt idx="1">
                  <c:v>MaritalStatus: Single</c:v>
                </c:pt>
                <c:pt idx="2">
                  <c:v>MonthlyIncome</c:v>
                </c:pt>
                <c:pt idx="3">
                  <c:v>JobInvolvement</c:v>
                </c:pt>
                <c:pt idx="4">
                  <c:v>MaritalStatus-Married</c:v>
                </c:pt>
              </c:strCache>
            </c:strRef>
          </c:cat>
          <c:val>
            <c:numRef>
              <c:f>Sheet1!$B$2:$B$6</c:f>
              <c:numCache>
                <c:formatCode>General</c:formatCode>
                <c:ptCount val="5"/>
                <c:pt idx="0">
                  <c:v>6.9</c:v>
                </c:pt>
                <c:pt idx="1">
                  <c:v>3.7</c:v>
                </c:pt>
                <c:pt idx="2">
                  <c:v>3.31</c:v>
                </c:pt>
                <c:pt idx="3">
                  <c:v>3.11</c:v>
                </c:pt>
                <c:pt idx="4">
                  <c:v>2.69</c:v>
                </c:pt>
              </c:numCache>
            </c:numRef>
          </c:val>
          <c:extLst>
            <c:ext xmlns:c16="http://schemas.microsoft.com/office/drawing/2014/chart" uri="{C3380CC4-5D6E-409C-BE32-E72D297353CC}">
              <c16:uniqueId val="{00000007-FB20-40CD-BA2B-F98620780FDA}"/>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932ED-D2A5-4055-BCF4-C7D9D23669EC}"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C11E7-69EB-48EB-B316-B7DC4B03CFE8}" type="slidenum">
              <a:rPr lang="en-US" smtClean="0"/>
              <a:t>‹#›</a:t>
            </a:fld>
            <a:endParaRPr lang="en-US"/>
          </a:p>
        </p:txBody>
      </p:sp>
    </p:spTree>
    <p:extLst>
      <p:ext uri="{BB962C8B-B14F-4D97-AF65-F5344CB8AC3E}">
        <p14:creationId xmlns:p14="http://schemas.microsoft.com/office/powerpoint/2010/main" val="98972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2019 Employee Data Report. My name is Phillip Hale and I want to take this moment to thank the CEO and CFO from </a:t>
            </a:r>
            <a:r>
              <a:rPr lang="en-US" dirty="0" err="1"/>
              <a:t>Frdolay</a:t>
            </a:r>
            <a:r>
              <a:rPr lang="en-US" dirty="0"/>
              <a:t> for allowing us the opportunity to collaborate with your teams to share our insights and predictive models to help you, your management team  and your employees achieve more.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note the link in the left hand corner of the slide take you to the </a:t>
            </a:r>
            <a:r>
              <a:rPr lang="en-US" dirty="0" err="1"/>
              <a:t>gihub</a:t>
            </a:r>
            <a:r>
              <a:rPr lang="en-US" dirty="0"/>
              <a:t> repo that provide your engineers and </a:t>
            </a:r>
            <a:r>
              <a:rPr lang="en-US" dirty="0" err="1"/>
              <a:t>anlayis</a:t>
            </a:r>
            <a:r>
              <a:rPr lang="en-US" dirty="0"/>
              <a:t> full access to reproduce the results, detail model analysis and other supporting information used in this report</a:t>
            </a:r>
          </a:p>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1</a:t>
            </a:fld>
            <a:endParaRPr lang="en-US"/>
          </a:p>
        </p:txBody>
      </p:sp>
    </p:spTree>
    <p:extLst>
      <p:ext uri="{BB962C8B-B14F-4D97-AF65-F5344CB8AC3E}">
        <p14:creationId xmlns:p14="http://schemas.microsoft.com/office/powerpoint/2010/main" val="167742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24BB3-7FD0-4EE1-BDF9-92625E6E29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530AD41-3D5B-42AB-A818-AEE61D14E06C}"/>
              </a:ext>
            </a:extLst>
          </p:cNvPr>
          <p:cNvSpPr txBox="1">
            <a:spLocks noGrp="1"/>
          </p:cNvSpPr>
          <p:nvPr>
            <p:ph type="body" sz="quarter" idx="1"/>
          </p:nvPr>
        </p:nvSpPr>
        <p:spPr/>
        <p:txBody>
          <a:bodyPr/>
          <a:lstStyle/>
          <a:p>
            <a:pPr lvl="0"/>
            <a:r>
              <a:rPr lang="en-US" b="1" dirty="0"/>
              <a:t>Today we are going to be discussing a couple of key insights that we have uncovered from the 2019 Employee Data Report. We are going to cover three key items that was top of mind for your management team. We will be discussing insights on </a:t>
            </a:r>
          </a:p>
          <a:p>
            <a:pPr marL="228600" lvl="0" indent="-228600">
              <a:buAutoNum type="arabicPeriod"/>
            </a:pPr>
            <a:r>
              <a:rPr lang="en-US" b="1" dirty="0"/>
              <a:t>Top factors for employee attrition</a:t>
            </a:r>
          </a:p>
          <a:p>
            <a:pPr marL="228600" lvl="0" indent="-228600">
              <a:buAutoNum type="arabicPeriod"/>
            </a:pPr>
            <a:r>
              <a:rPr lang="en-US" b="1" dirty="0"/>
              <a:t>Insights from our prediction model on predicting employee attrition and potential correction indicators</a:t>
            </a:r>
          </a:p>
          <a:p>
            <a:pPr marL="228600" lvl="0" indent="-228600">
              <a:buAutoNum type="arabicPeriod"/>
            </a:pPr>
            <a:r>
              <a:rPr lang="en-US" b="1" dirty="0"/>
              <a:t>Top Factors and insights on employee salaries and the </a:t>
            </a:r>
            <a:r>
              <a:rPr lang="en-US" b="1" dirty="0" err="1"/>
              <a:t>correspongin</a:t>
            </a:r>
            <a:r>
              <a:rPr lang="en-US" b="1" dirty="0"/>
              <a:t> impacts that your team can take advantage of</a:t>
            </a:r>
          </a:p>
        </p:txBody>
      </p:sp>
      <p:sp>
        <p:nvSpPr>
          <p:cNvPr id="4" name="Header Placeholder 3">
            <a:extLst>
              <a:ext uri="{FF2B5EF4-FFF2-40B4-BE49-F238E27FC236}">
                <a16:creationId xmlns:a16="http://schemas.microsoft.com/office/drawing/2014/main" id="{5A6C65B5-EFB1-4E1F-A485-40FDB8B5FF2B}"/>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CB8B9DCB-1D84-45B6-B5D6-3F6AE2DF6BC4}"/>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DA2A78-397F-4F5A-B948-5D4F0306EFAC}"/>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47E5DC78-7179-4DBB-9497-2294D9616302}"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8/18/2019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2C134EDC-A7E1-4F71-984F-CF9F8AC50A4C}"/>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D42549B2-013B-4138-BCFD-ACA29BDFB8B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422027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quick highlight on the data used behind this report. We reviewed over 870 different </a:t>
            </a:r>
            <a:r>
              <a:rPr lang="en-US" dirty="0" err="1"/>
              <a:t>employes</a:t>
            </a:r>
            <a:r>
              <a:rPr lang="en-US" dirty="0"/>
              <a:t>, across 9 different job role types in 3 </a:t>
            </a:r>
            <a:r>
              <a:rPr lang="en-US" dirty="0" err="1"/>
              <a:t>differnt</a:t>
            </a:r>
            <a:r>
              <a:rPr lang="en-US" dirty="0"/>
              <a:t> departments. There were no missing data, but we did perform several data transformation, primarily performing log </a:t>
            </a:r>
            <a:r>
              <a:rPr lang="en-US" dirty="0" err="1"/>
              <a:t>transformatons</a:t>
            </a:r>
            <a:r>
              <a:rPr lang="en-US" dirty="0"/>
              <a:t> to monthly income</a:t>
            </a:r>
          </a:p>
          <a:p>
            <a:endParaRPr lang="en-US" dirty="0"/>
          </a:p>
          <a:p>
            <a:r>
              <a:rPr lang="en-US" dirty="0"/>
              <a:t>With that said, lets get to the insights, first starting with employee attrition</a:t>
            </a:r>
          </a:p>
        </p:txBody>
      </p:sp>
      <p:sp>
        <p:nvSpPr>
          <p:cNvPr id="4" name="Slide Number Placeholder 3"/>
          <p:cNvSpPr>
            <a:spLocks noGrp="1"/>
          </p:cNvSpPr>
          <p:nvPr>
            <p:ph type="sldNum" sz="quarter" idx="5"/>
          </p:nvPr>
        </p:nvSpPr>
        <p:spPr/>
        <p:txBody>
          <a:bodyPr/>
          <a:lstStyle/>
          <a:p>
            <a:fld id="{D67C11E7-69EB-48EB-B316-B7DC4B03CFE8}" type="slidenum">
              <a:rPr lang="en-US" smtClean="0"/>
              <a:t>3</a:t>
            </a:fld>
            <a:endParaRPr lang="en-US"/>
          </a:p>
        </p:txBody>
      </p:sp>
    </p:spTree>
    <p:extLst>
      <p:ext uri="{BB962C8B-B14F-4D97-AF65-F5344CB8AC3E}">
        <p14:creationId xmlns:p14="http://schemas.microsoft.com/office/powerpoint/2010/main" val="210187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gain an understanding of the variables that would indicate whether an employee would leave or stay we correlated all the variables together with employee attrition and the correlation test found that Monthly Income had the highest correlation indicating a high relationship with attrition. The correlation resulting in a negative -0.2, while this indicator overall is on the low end, this indicates </a:t>
            </a:r>
            <a:r>
              <a:rPr lang="en-US" dirty="0" err="1"/>
              <a:t>everytime</a:t>
            </a:r>
            <a:r>
              <a:rPr lang="en-US" dirty="0"/>
              <a:t> monthly income increase, attrition is decreases. This insight is not </a:t>
            </a:r>
            <a:r>
              <a:rPr lang="en-US" dirty="0" err="1"/>
              <a:t>ontly</a:t>
            </a:r>
            <a:r>
              <a:rPr lang="en-US" dirty="0"/>
              <a:t> valuable for attrition prediction but also for when we predict salaries.</a:t>
            </a:r>
          </a:p>
          <a:p>
            <a:endParaRPr lang="en-US" dirty="0"/>
          </a:p>
          <a:p>
            <a:r>
              <a:rPr lang="en-US" dirty="0"/>
              <a:t>Next we look at indicators for the logistic regression model</a:t>
            </a:r>
          </a:p>
        </p:txBody>
      </p:sp>
      <p:sp>
        <p:nvSpPr>
          <p:cNvPr id="4" name="Slide Number Placeholder 3"/>
          <p:cNvSpPr>
            <a:spLocks noGrp="1"/>
          </p:cNvSpPr>
          <p:nvPr>
            <p:ph type="sldNum" sz="quarter" idx="5"/>
          </p:nvPr>
        </p:nvSpPr>
        <p:spPr/>
        <p:txBody>
          <a:bodyPr/>
          <a:lstStyle/>
          <a:p>
            <a:fld id="{9244DA7D-7C8E-44FA-8D3E-ECAFEB28D6C7}" type="slidenum">
              <a:rPr lang="en-US" smtClean="0"/>
              <a:t>4</a:t>
            </a:fld>
            <a:endParaRPr lang="en-US"/>
          </a:p>
        </p:txBody>
      </p:sp>
    </p:spTree>
    <p:extLst>
      <p:ext uri="{BB962C8B-B14F-4D97-AF65-F5344CB8AC3E}">
        <p14:creationId xmlns:p14="http://schemas.microsoft.com/office/powerpoint/2010/main" val="12135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When reviewing the key performance indicators we assess the accuracy rate, specificity, sensitivity and the rate of misclassification. </a:t>
            </a:r>
          </a:p>
          <a:p>
            <a:r>
              <a:rPr lang="en-US" sz="900" dirty="0"/>
              <a:t>* Overall - The prediction model that we used based off the data, we  obtained an accuracy rate of 86%  when the model was introduced to new data, which is quite good. </a:t>
            </a:r>
          </a:p>
          <a:p>
            <a:pPr marL="171450" indent="-171450">
              <a:buFont typeface="Arial" panose="020B0604020202020204" pitchFamily="34" charset="0"/>
              <a:buChar char="•"/>
            </a:pPr>
            <a:r>
              <a:rPr lang="en-US" sz="900" dirty="0"/>
              <a:t>When the model was tested on new data, </a:t>
            </a:r>
          </a:p>
          <a:p>
            <a:pPr marL="171450" indent="-171450">
              <a:buFont typeface="Arial" panose="020B0604020202020204" pitchFamily="34" charset="0"/>
              <a:buChar char="•"/>
            </a:pPr>
            <a:r>
              <a:rPr lang="en-US" sz="900" dirty="0"/>
              <a:t>the Sensitivity rate of 82% indicating 82% of </a:t>
            </a:r>
            <a:r>
              <a:rPr lang="en-US" sz="900" dirty="0" err="1"/>
              <a:t>employess</a:t>
            </a:r>
            <a:r>
              <a:rPr lang="en-US" sz="900" dirty="0"/>
              <a:t> identified to not turnover  were correctly predicted to not turnover</a:t>
            </a:r>
          </a:p>
          <a:p>
            <a:pPr marL="171450" indent="-171450">
              <a:buFont typeface="Arial" panose="020B0604020202020204" pitchFamily="34" charset="0"/>
              <a:buChar char="•"/>
            </a:pPr>
            <a:r>
              <a:rPr lang="en-US" sz="900" dirty="0"/>
              <a:t>Also obtained a Specificity rate is 86% indicating when model was tested for those that turnover, the result was 86% were correctly predicted</a:t>
            </a:r>
          </a:p>
          <a:p>
            <a:pPr marL="171450" indent="-171450">
              <a:buFont typeface="Arial" panose="020B0604020202020204" pitchFamily="34" charset="0"/>
              <a:buChar char="•"/>
            </a:pPr>
            <a:r>
              <a:rPr lang="en-US" sz="900" dirty="0" err="1"/>
              <a:t>Missclassification</a:t>
            </a:r>
            <a:r>
              <a:rPr lang="en-US" sz="900" dirty="0"/>
              <a:t> rate of 14% - we want to keep this as low as possible</a:t>
            </a:r>
          </a:p>
          <a:p>
            <a:pPr marL="0" indent="0">
              <a:buFont typeface="Arial" panose="020B0604020202020204" pitchFamily="34" charset="0"/>
              <a:buNone/>
            </a:pPr>
            <a:endParaRPr lang="en-US" sz="900" dirty="0"/>
          </a:p>
          <a:p>
            <a:pPr marL="0" indent="0">
              <a:buFont typeface="Arial" panose="020B0604020202020204" pitchFamily="34" charset="0"/>
              <a:buNone/>
            </a:pPr>
            <a:r>
              <a:rPr lang="en-US" sz="1200" b="0" i="0" kern="1200" dirty="0">
                <a:solidFill>
                  <a:schemeClr val="tx1"/>
                </a:solidFill>
                <a:effectLst/>
                <a:latin typeface="+mn-lt"/>
                <a:ea typeface="+mn-ea"/>
                <a:cs typeface="+mn-cs"/>
              </a:rPr>
              <a:t>While there is tradeoff that we are happy to discussion, working with your team we concluded that We can compromise on sensitivity here </a:t>
            </a:r>
            <a:r>
              <a:rPr lang="en-US" sz="1200" b="0" i="0" kern="1200" dirty="0" err="1">
                <a:solidFill>
                  <a:schemeClr val="tx1"/>
                </a:solidFill>
                <a:effectLst/>
                <a:latin typeface="+mn-lt"/>
                <a:ea typeface="+mn-ea"/>
                <a:cs typeface="+mn-cs"/>
              </a:rPr>
              <a:t>insteas</a:t>
            </a:r>
            <a:r>
              <a:rPr lang="en-US" sz="1200" b="0" i="0" kern="1200" dirty="0">
                <a:solidFill>
                  <a:schemeClr val="tx1"/>
                </a:solidFill>
                <a:effectLst/>
                <a:latin typeface="+mn-lt"/>
                <a:ea typeface="+mn-ea"/>
                <a:cs typeface="+mn-cs"/>
              </a:rPr>
              <a:t> of specificity. </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#If we wrongly reject a good employee, our loss is very less compared to indicating turnover to an employee in good standings.</a:t>
            </a:r>
            <a:endParaRPr lang="en-US" sz="900" dirty="0"/>
          </a:p>
          <a:p>
            <a:endParaRPr lang="en-US" sz="900" dirty="0"/>
          </a:p>
          <a:p>
            <a:r>
              <a:rPr lang="en-US" sz="900" dirty="0"/>
              <a:t>Additionally, we found</a:t>
            </a:r>
          </a:p>
          <a:p>
            <a:pPr marL="171450" indent="-171450">
              <a:buFont typeface="Arial" panose="020B0604020202020204" pitchFamily="34" charset="0"/>
              <a:buChar char="•"/>
            </a:pPr>
            <a:r>
              <a:rPr lang="en-US" sz="900" dirty="0"/>
              <a:t>When holding all other variables fixed, the odds of getting attrition for Overtime workers vs the odds of employee attrition for non-OT </a:t>
            </a:r>
            <a:r>
              <a:rPr lang="en-US" sz="900" dirty="0" err="1"/>
              <a:t>worksers</a:t>
            </a:r>
            <a:r>
              <a:rPr lang="en-US" sz="900" dirty="0"/>
              <a:t> is exp(1.88546) = 6.59. In other words, the odds for OT workers are 6 time higher than odds for non OT </a:t>
            </a:r>
            <a:r>
              <a:rPr lang="en-US" sz="900" dirty="0" err="1"/>
              <a:t>worksers</a:t>
            </a:r>
            <a:r>
              <a:rPr lang="en-US" sz="900" dirty="0"/>
              <a:t>, in the fitted model when holding all other variables fixed. </a:t>
            </a:r>
          </a:p>
        </p:txBody>
      </p:sp>
      <p:sp>
        <p:nvSpPr>
          <p:cNvPr id="4" name="Header Placeholder 3"/>
          <p:cNvSpPr>
            <a:spLocks noGrp="1"/>
          </p:cNvSpPr>
          <p:nvPr>
            <p:ph type="hdr" sz="quarter" idx="10"/>
          </p:nvPr>
        </p:nvSpPr>
        <p:spPr/>
        <p:txBody>
          <a:bodyPr/>
          <a:lstStyle/>
          <a:p>
            <a:pPr defTabSz="958206">
              <a:defRPr/>
            </a:pPr>
            <a:endParaRPr lang="en-US" dirty="0">
              <a:solidFill>
                <a:prstClr val="black"/>
              </a:solidFill>
              <a:latin typeface="Segoe UI" panose="020B0502040204020203" pitchFamily="34" charset="0"/>
              <a:sym typeface="Segoe UI" panose="020B0502040204020203" pitchFamily="34" charset="0"/>
            </a:endParaRPr>
          </a:p>
        </p:txBody>
      </p:sp>
      <p:sp>
        <p:nvSpPr>
          <p:cNvPr id="5" name="Footer Placeholder 4"/>
          <p:cNvSpPr>
            <a:spLocks noGrp="1"/>
          </p:cNvSpPr>
          <p:nvPr>
            <p:ph type="ftr" sz="quarter" idx="11"/>
          </p:nvPr>
        </p:nvSpPr>
        <p:spPr/>
        <p:txBody>
          <a:bodyPr/>
          <a:lstStyle/>
          <a:p>
            <a:pPr marL="587102" defTabSz="939054" eaLnBrk="0" hangingPunct="0">
              <a:defRPr/>
            </a:pPr>
            <a:r>
              <a:rPr lang="en-US" sz="400" dirty="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sym typeface="Segoe UI" panose="020B0502040204020203"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8206">
              <a:defRPr/>
            </a:pPr>
            <a:fld id="{64CFA94A-519F-445C-B30C-9E76FA6A2031}" type="datetime8">
              <a:rPr lang="en-US">
                <a:solidFill>
                  <a:prstClr val="black"/>
                </a:solidFill>
                <a:latin typeface="Segoe UI" panose="020B0502040204020203" pitchFamily="34" charset="0"/>
                <a:sym typeface="Segoe UI" panose="020B0502040204020203" pitchFamily="34" charset="0"/>
              </a:rPr>
              <a:pPr defTabSz="958206">
                <a:defRPr/>
              </a:pPr>
              <a:t>8/19/2019 5:58 AM</a:t>
            </a:fld>
            <a:endParaRPr lang="en-US" dirty="0">
              <a:solidFill>
                <a:prstClr val="black"/>
              </a:solidFill>
              <a:latin typeface="Segoe UI" panose="020B0502040204020203" pitchFamily="34" charset="0"/>
              <a:sym typeface="Segoe UI" panose="020B0502040204020203" pitchFamily="34" charset="0"/>
            </a:endParaRPr>
          </a:p>
        </p:txBody>
      </p:sp>
      <p:sp>
        <p:nvSpPr>
          <p:cNvPr id="7" name="Slide Number Placeholder 6"/>
          <p:cNvSpPr>
            <a:spLocks noGrp="1"/>
          </p:cNvSpPr>
          <p:nvPr>
            <p:ph type="sldNum" sz="quarter" idx="13"/>
          </p:nvPr>
        </p:nvSpPr>
        <p:spPr/>
        <p:txBody>
          <a:bodyPr/>
          <a:lstStyle/>
          <a:p>
            <a:pPr defTabSz="958206">
              <a:defRPr/>
            </a:pPr>
            <a:fld id="{B4008EB6-D09E-4580-8CD6-DDB14511944F}" type="slidenum">
              <a:rPr lang="en-US">
                <a:solidFill>
                  <a:prstClr val="black"/>
                </a:solidFill>
                <a:latin typeface="Segoe UI" panose="020B0502040204020203" pitchFamily="34" charset="0"/>
                <a:sym typeface="Segoe UI" panose="020B0502040204020203" pitchFamily="34" charset="0"/>
              </a:rPr>
              <a:pPr defTabSz="958206">
                <a:defRPr/>
              </a:pPr>
              <a:t>5</a:t>
            </a:fld>
            <a:endParaRPr lang="en-US" dirty="0">
              <a:solidFill>
                <a:prstClr val="black"/>
              </a:solidFill>
              <a:latin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269080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look at the scatterplot of monthly income and total working years that we assessed for each employee. We can see that as income increased, so does Total working years. </a:t>
            </a:r>
            <a:r>
              <a:rPr lang="en-US" dirty="0" err="1"/>
              <a:t>Attitionally</a:t>
            </a:r>
            <a:r>
              <a:rPr lang="en-US" dirty="0"/>
              <a:t>, as the dots on the scatter plot go from dark to light, that indicates the increase in job level which also is </a:t>
            </a:r>
            <a:r>
              <a:rPr lang="en-US" dirty="0" err="1"/>
              <a:t>positivlty</a:t>
            </a:r>
            <a:r>
              <a:rPr lang="en-US" dirty="0"/>
              <a:t> correlated with both Total Working Years and Monthly Income. Therefore, these appear to be excellent indicators for predicting Monthly Income. </a:t>
            </a:r>
          </a:p>
          <a:p>
            <a:endParaRPr lang="en-US" dirty="0"/>
          </a:p>
          <a:p>
            <a:r>
              <a:rPr lang="en-US" dirty="0"/>
              <a:t>One interesting item to note was the Gender was not a significant predictor in this dataset. Therefore, Sex of the employee is not associated </a:t>
            </a:r>
            <a:r>
              <a:rPr lang="en-US" dirty="0" err="1"/>
              <a:t>Monhtly</a:t>
            </a:r>
            <a:r>
              <a:rPr lang="en-US" dirty="0"/>
              <a:t> Income (correlation score of -0.07)</a:t>
            </a:r>
          </a:p>
        </p:txBody>
      </p:sp>
      <p:sp>
        <p:nvSpPr>
          <p:cNvPr id="4" name="Slide Number Placeholder 3"/>
          <p:cNvSpPr>
            <a:spLocks noGrp="1"/>
          </p:cNvSpPr>
          <p:nvPr>
            <p:ph type="sldNum" sz="quarter" idx="5"/>
          </p:nvPr>
        </p:nvSpPr>
        <p:spPr/>
        <p:txBody>
          <a:bodyPr/>
          <a:lstStyle/>
          <a:p>
            <a:fld id="{D67C11E7-69EB-48EB-B316-B7DC4B03CFE8}" type="slidenum">
              <a:rPr lang="en-US" smtClean="0"/>
              <a:t>6</a:t>
            </a:fld>
            <a:endParaRPr lang="en-US"/>
          </a:p>
        </p:txBody>
      </p:sp>
    </p:spTree>
    <p:extLst>
      <p:ext uri="{BB962C8B-B14F-4D97-AF65-F5344CB8AC3E}">
        <p14:creationId xmlns:p14="http://schemas.microsoft.com/office/powerpoint/2010/main" val="367977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of the highlights used to assess the model performance, </a:t>
            </a:r>
          </a:p>
          <a:p>
            <a:endParaRPr lang="en-US" dirty="0"/>
          </a:p>
          <a:p>
            <a:pPr marL="171450" indent="-171450">
              <a:buFont typeface="Arial" panose="020B0604020202020204" pitchFamily="34" charset="0"/>
              <a:buChar char="•"/>
            </a:pPr>
            <a:r>
              <a:rPr lang="en-US" dirty="0"/>
              <a:t>R-squared is approximately 90% indicating 90% of the variation in salary can be explained by the model. </a:t>
            </a:r>
          </a:p>
          <a:p>
            <a:pPr marL="171450" indent="-171450">
              <a:buFont typeface="Arial" panose="020B0604020202020204" pitchFamily="34" charset="0"/>
              <a:buChar char="•"/>
            </a:pPr>
            <a:r>
              <a:rPr lang="en-US" dirty="0"/>
              <a:t>RMSE value of $1.312 which is a measure of distance in how far the prediction errors wer to the actuals</a:t>
            </a:r>
          </a:p>
          <a:p>
            <a:pPr marL="171450" indent="-171450">
              <a:buFont typeface="Arial" panose="020B0604020202020204" pitchFamily="34" charset="0"/>
              <a:buChar char="•"/>
            </a:pPr>
            <a:r>
              <a:rPr lang="en-US" dirty="0"/>
              <a:t>This model also utilized the lowest AIC </a:t>
            </a:r>
            <a:r>
              <a:rPr lang="en-US" dirty="0" err="1"/>
              <a:t>socre</a:t>
            </a:r>
            <a:r>
              <a:rPr lang="en-US" dirty="0"/>
              <a:t> of -1877 indicating the best model selected. </a:t>
            </a:r>
          </a:p>
          <a:p>
            <a:pPr marL="171450" indent="-171450">
              <a:buFont typeface="Arial" panose="020B0604020202020204" pitchFamily="34" charset="0"/>
              <a:buChar char="•"/>
            </a:pPr>
            <a:r>
              <a:rPr lang="en-US" dirty="0"/>
              <a:t>The variables used in the model was – Job Level , Job role , Attrition and the total working year on the log scale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More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linear regression </a:t>
            </a:r>
            <a:r>
              <a:rPr lang="en-US" dirty="0" err="1"/>
              <a:t>assumptinos</a:t>
            </a:r>
            <a:r>
              <a:rPr lang="en-US" dirty="0"/>
              <a:t> were met for normality, independence and equal variance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One item of interest was effect Job Level had on salary. When adjusting for all other model variables, we associated a one-unit increase in </a:t>
            </a:r>
            <a:r>
              <a:rPr lang="en-US" dirty="0" err="1"/>
              <a:t>JobLevel</a:t>
            </a:r>
            <a:r>
              <a:rPr lang="en-US" dirty="0"/>
              <a:t> having an effect of </a:t>
            </a:r>
            <a:r>
              <a:rPr lang="en-US" dirty="0" err="1"/>
              <a:t>appropimatly</a:t>
            </a:r>
            <a:r>
              <a:rPr lang="en-US" dirty="0"/>
              <a:t> 43% increase in the </a:t>
            </a:r>
            <a:r>
              <a:rPr lang="en-US" dirty="0" err="1"/>
              <a:t>geomatri</a:t>
            </a:r>
            <a:r>
              <a:rPr lang="en-US" dirty="0"/>
              <a:t> mean of Monthly Income. This mean Job Level plays a key role in Salary amount.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Overall significant test from the F-statistic (497) with p-value &lt;0.001 showing overall </a:t>
            </a:r>
            <a:r>
              <a:rPr lang="en-US" dirty="0" err="1"/>
              <a:t>signficancec</a:t>
            </a:r>
            <a:r>
              <a:rPr lang="en-US" dirty="0"/>
              <a:t> of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Slope for is the effect of </a:t>
            </a:r>
            <a:r>
              <a:rPr lang="en-US" dirty="0" err="1"/>
              <a:t>JobLevel</a:t>
            </a:r>
            <a:r>
              <a:rPr lang="en-US" dirty="0"/>
              <a:t> is 0.35 indicating the effect job level has on salary adjusting for the other </a:t>
            </a:r>
            <a:r>
              <a:rPr lang="en-US" dirty="0" err="1"/>
              <a:t>varaibales</a:t>
            </a:r>
            <a:r>
              <a:rPr lang="en-US" dirty="0"/>
              <a:t>, we associate a one-unit increase in </a:t>
            </a:r>
            <a:r>
              <a:rPr lang="en-US" dirty="0" err="1"/>
              <a:t>JobLevel</a:t>
            </a:r>
            <a:r>
              <a:rPr lang="en-US" dirty="0"/>
              <a:t>, we can expect to see about a 43% increase in the geometric mean of Monthly Income, since exp(0.3538) = 1.430</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More details on the linear regression model can be found in the </a:t>
            </a:r>
            <a:r>
              <a:rPr lang="en-US" dirty="0" err="1"/>
              <a:t>gihub</a:t>
            </a:r>
            <a:r>
              <a:rPr lang="en-US" dirty="0"/>
              <a:t>-page</a:t>
            </a:r>
          </a:p>
        </p:txBody>
      </p:sp>
      <p:sp>
        <p:nvSpPr>
          <p:cNvPr id="4" name="Slide Number Placeholder 3"/>
          <p:cNvSpPr>
            <a:spLocks noGrp="1"/>
          </p:cNvSpPr>
          <p:nvPr>
            <p:ph type="sldNum" sz="quarter" idx="5"/>
          </p:nvPr>
        </p:nvSpPr>
        <p:spPr/>
        <p:txBody>
          <a:bodyPr/>
          <a:lstStyle/>
          <a:p>
            <a:fld id="{D67C11E7-69EB-48EB-B316-B7DC4B03CFE8}" type="slidenum">
              <a:rPr lang="en-US" smtClean="0"/>
              <a:t>7</a:t>
            </a:fld>
            <a:endParaRPr lang="en-US"/>
          </a:p>
        </p:txBody>
      </p:sp>
    </p:spTree>
    <p:extLst>
      <p:ext uri="{BB962C8B-B14F-4D97-AF65-F5344CB8AC3E}">
        <p14:creationId xmlns:p14="http://schemas.microsoft.com/office/powerpoint/2010/main" val="112741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recap – – key measurable indicators that we found were </a:t>
            </a:r>
          </a:p>
          <a:p>
            <a:pPr marL="171450" indent="-171450">
              <a:buFont typeface="Arial" panose="020B0604020202020204" pitchFamily="34" charset="0"/>
              <a:buChar char="•"/>
            </a:pPr>
            <a:r>
              <a:rPr lang="en-US" dirty="0"/>
              <a:t>Employee attrition– </a:t>
            </a:r>
            <a:r>
              <a:rPr lang="en-US" dirty="0" err="1"/>
              <a:t>whre</a:t>
            </a:r>
            <a:r>
              <a:rPr lang="en-US" dirty="0"/>
              <a:t> employees that were most likely to turnover are those that (1) most importantly </a:t>
            </a:r>
            <a:r>
              <a:rPr lang="en-US" dirty="0" err="1"/>
              <a:t>workovertime</a:t>
            </a:r>
            <a:r>
              <a:rPr lang="en-US" dirty="0"/>
              <a:t> and (2) have lower salaries. Also, we saw decreased in job involvement and increased </a:t>
            </a:r>
            <a:r>
              <a:rPr lang="en-US" dirty="0" err="1"/>
              <a:t>time_till_promotion</a:t>
            </a:r>
            <a:r>
              <a:rPr lang="en-US" dirty="0"/>
              <a:t>. </a:t>
            </a:r>
          </a:p>
          <a:p>
            <a:pPr marL="171450" indent="-171450">
              <a:buFont typeface="Arial" panose="020B0604020202020204" pitchFamily="34" charset="0"/>
              <a:buChar char="•"/>
            </a:pPr>
            <a:r>
              <a:rPr lang="en-US" dirty="0"/>
              <a:t>In terms of monthly income – Job Role and Job Level were key to predicting salary</a:t>
            </a:r>
          </a:p>
          <a:p>
            <a:pPr marL="171450" indent="-171450">
              <a:buFont typeface="Arial" panose="020B0604020202020204" pitchFamily="34" charset="0"/>
              <a:buChar char="•"/>
            </a:pPr>
            <a:r>
              <a:rPr lang="en-US" dirty="0"/>
              <a:t>Age and Gender – Good news!  </a:t>
            </a:r>
            <a:r>
              <a:rPr lang="en-US" dirty="0" err="1"/>
              <a:t>Yall</a:t>
            </a:r>
            <a:r>
              <a:rPr lang="en-US" dirty="0"/>
              <a:t> are on the right track with employee management as both Age and Gender were not significant factors or indicators used in the models. We would indicate that there is a slight </a:t>
            </a:r>
            <a:r>
              <a:rPr lang="en-US" dirty="0" err="1"/>
              <a:t>tendacy</a:t>
            </a:r>
            <a:r>
              <a:rPr lang="en-US" dirty="0"/>
              <a:t> for those younger  in age to be more likely to leave. This was </a:t>
            </a:r>
            <a:r>
              <a:rPr lang="en-US" dirty="0" err="1"/>
              <a:t>appartent</a:t>
            </a:r>
            <a:r>
              <a:rPr lang="en-US" dirty="0"/>
              <a:t> in the Employee attrition model </a:t>
            </a:r>
            <a:r>
              <a:rPr lang="en-US" dirty="0" err="1"/>
              <a:t>werhe</a:t>
            </a:r>
            <a:r>
              <a:rPr lang="en-US" dirty="0"/>
              <a:t> </a:t>
            </a:r>
            <a:r>
              <a:rPr lang="en-US" dirty="0" err="1"/>
              <a:t>maritial</a:t>
            </a:r>
            <a:r>
              <a:rPr lang="en-US" dirty="0"/>
              <a:t> status = single, but Age itself was not a key factor. Contrary to other industries, the dataset provided indicated no significant indication gender was a key factor in turnover or a wage gap.</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r>
              <a:rPr lang="en-US" dirty="0"/>
              <a:t>Thank you all for your time. in the attached documents you can find my contact information. </a:t>
            </a:r>
          </a:p>
          <a:p>
            <a:endParaRPr lang="en-US" dirty="0"/>
          </a:p>
          <a:p>
            <a:r>
              <a:rPr lang="en-US" dirty="0"/>
              <a:t>Also note the link in the left hand corner of the slide take you to the </a:t>
            </a:r>
            <a:r>
              <a:rPr lang="en-US" dirty="0" err="1"/>
              <a:t>gihub</a:t>
            </a:r>
            <a:r>
              <a:rPr lang="en-US" dirty="0"/>
              <a:t> repo that provide your engineers and </a:t>
            </a:r>
            <a:r>
              <a:rPr lang="en-US" dirty="0" err="1"/>
              <a:t>anlayis</a:t>
            </a:r>
            <a:r>
              <a:rPr lang="en-US" dirty="0"/>
              <a:t> full access to reproduce the results, detail model analysis and other supporting information used in this report</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91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classification problem we seek to predict employee attrition, the final model selected was the logistic regression model. In the next slide we will go over the prediction results and performance. </a:t>
            </a:r>
          </a:p>
          <a:p>
            <a:endParaRPr lang="en-US" dirty="0"/>
          </a:p>
          <a:p>
            <a:r>
              <a:rPr lang="en-US" dirty="0"/>
              <a:t>On this slide it is noteworthy that we indicate the key relationship between the variables in the model and their relative importance in predicting attrition. The graphic shows that (using the </a:t>
            </a:r>
            <a:r>
              <a:rPr lang="en-US" dirty="0" err="1"/>
              <a:t>absoluate</a:t>
            </a:r>
            <a:r>
              <a:rPr lang="en-US" dirty="0"/>
              <a:t> value of the t-statist for each model parameter), we are able to see that employees working Overtime when accounting for the </a:t>
            </a:r>
            <a:r>
              <a:rPr lang="en-US" dirty="0" err="1"/>
              <a:t>othe</a:t>
            </a:r>
            <a:r>
              <a:rPr lang="en-US" dirty="0"/>
              <a:t> variables in the </a:t>
            </a:r>
            <a:r>
              <a:rPr lang="en-US" dirty="0" err="1"/>
              <a:t>modlel</a:t>
            </a:r>
            <a:r>
              <a:rPr lang="en-US" dirty="0"/>
              <a:t> is the highest importance indicator, for attrition,. This is then followed by </a:t>
            </a:r>
            <a:r>
              <a:rPr lang="en-US" dirty="0" err="1"/>
              <a:t>Singile</a:t>
            </a:r>
            <a:r>
              <a:rPr lang="en-US" dirty="0"/>
              <a:t> individuals and then Monthly Income.  Recall in the last slide, Monthly Income was the highest single correlated value, it was later discovered using stepwise selection for selecting predictor </a:t>
            </a:r>
            <a:r>
              <a:rPr lang="en-US" dirty="0" err="1"/>
              <a:t>variabeles</a:t>
            </a:r>
            <a:r>
              <a:rPr lang="en-US" dirty="0"/>
              <a:t> that Overtime = Yes would play the </a:t>
            </a:r>
            <a:r>
              <a:rPr lang="en-US" dirty="0" err="1"/>
              <a:t>hight</a:t>
            </a:r>
            <a:r>
              <a:rPr lang="en-US" dirty="0"/>
              <a:t> relative importance to predicting attrition in the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get to some additional insights on model performance!!</a:t>
            </a:r>
          </a:p>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9</a:t>
            </a:fld>
            <a:endParaRPr lang="en-US"/>
          </a:p>
        </p:txBody>
      </p:sp>
    </p:spTree>
    <p:extLst>
      <p:ext uri="{BB962C8B-B14F-4D97-AF65-F5344CB8AC3E}">
        <p14:creationId xmlns:p14="http://schemas.microsoft.com/office/powerpoint/2010/main" val="406991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57F6-CD1E-4143-8F24-F1500D9BC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71AB95-4A1F-4293-B972-D5A4CB6AA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939B99-E97A-43B6-9842-4AFCF426B8B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FCBB1C30-FDD8-4DF7-B47A-9B78E35C7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51199-FB78-4623-8DA3-0067AB966F08}"/>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265875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B38B-3033-496C-8E01-133B75BFD1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29AF4-C83F-48A4-B6CB-3566A00B25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14099-39AB-48AD-A3B9-F7D861FEDCE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C5355E6A-E115-4168-9474-1712681E2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DE8B3-A570-4342-A907-A3D6881BD547}"/>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50087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27595-8EFE-419C-9561-C29998F047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A46D0-91A7-4AF6-8816-4BFB33474E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DAAA8-97C4-4D9A-8137-9CF5F9DE8373}"/>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57599094-8A37-4C80-885A-8970C6FA8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34D9-5102-4B0F-BE2F-1A0E773295C8}"/>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3699520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8093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404A-8340-421F-8E0C-3CF057A6F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237F7-C6F5-4C46-A210-783A333133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E21-DA5F-474B-81DB-5963A67CC96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26B1FC93-385B-4781-A299-A100468E7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3A458-3DD8-4A41-9104-C04A71D22674}"/>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796004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FCA4-D874-4A32-A671-94BF0422F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23662-118E-4EB2-8B28-BBAAA73BD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F9A66D-A414-4304-BC67-674E175F80EE}"/>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5A4DF776-752F-4925-AB90-24573C7D5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A6A13-9C7C-417D-9F36-EDFC0B4E9673}"/>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4692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379B-C72D-46BC-BCBF-E92D0EC793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D41BC-BE53-4156-9568-BED6FC9E44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D4BCCD-7092-4D97-AA19-80F8265E3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7E0BB1-002F-426A-9332-369F8AD65214}"/>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F8A432B4-26B4-44CF-83BA-8CB1FEBD25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FEC9C-CF95-499C-B8E4-35C59707DE25}"/>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59739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7964-FE6D-46F5-89B1-136B2E5821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DF3B-3F92-4B52-B924-96E10A3ADC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C8618F-8A6A-4E30-8759-1145BDFF3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A95BC1-BE12-4AB2-BF5D-D8EF9F4401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A7BB79-5177-4E6F-98CF-59A4BDE11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504F3-1578-4D89-BB6B-609599619E60}"/>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8" name="Footer Placeholder 7">
            <a:extLst>
              <a:ext uri="{FF2B5EF4-FFF2-40B4-BE49-F238E27FC236}">
                <a16:creationId xmlns:a16="http://schemas.microsoft.com/office/drawing/2014/main" id="{306D1059-F2E4-4A2F-B97D-1FFE74217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2497-DC6F-4D0F-877F-1A73DC6D94D1}"/>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74904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49D9-3A91-45CA-B45C-B956E4E33B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818585-AD06-42B6-8D22-FED3073AB10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4" name="Footer Placeholder 3">
            <a:extLst>
              <a:ext uri="{FF2B5EF4-FFF2-40B4-BE49-F238E27FC236}">
                <a16:creationId xmlns:a16="http://schemas.microsoft.com/office/drawing/2014/main" id="{E1FA694C-B675-4E53-A6B5-6428E3630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1BAA9-8110-412C-9BA2-3DE318BCF58F}"/>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72883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4EDEB-28FB-4057-9883-7E29F36EAAD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3" name="Footer Placeholder 2">
            <a:extLst>
              <a:ext uri="{FF2B5EF4-FFF2-40B4-BE49-F238E27FC236}">
                <a16:creationId xmlns:a16="http://schemas.microsoft.com/office/drawing/2014/main" id="{AADA9A60-E424-4F2F-A6AE-312A10FE0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A8509C-CFC2-4711-8610-D066482D7AE2}"/>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22504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8D73-81B3-4517-AA94-1E4EB7CDE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A37F0B-918A-4292-8F6B-11D970968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B491C3-2199-4995-AE5A-7794436E3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C666F-0E39-4B28-B87F-38CC325635FE}"/>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0B68EC88-E3DB-4CF9-A2FE-02FCBF2D2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2246A-0F9F-4599-9788-D387C79D3475}"/>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300884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276C-50BE-4406-BF30-1A0070A14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00A8D6-FDF8-47AF-98EA-FC05F0FB4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6BB1AC-5554-4897-A957-FF052D5B6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96926-A456-42FB-883D-954D9FDC3674}"/>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9D28A0D5-67BB-4DD3-A49B-C6EF19D47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5CF4F-8896-44BD-91C6-49BE87D537BA}"/>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5122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21B93-9D6F-4677-A599-B42ACBA97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0AD0E6-54CA-4598-9C71-8F4F6F1A97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8D4E0-A57A-46E6-819A-602090CD4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BC74194C-822F-4197-B261-56D37D228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8C6301-05D7-43C1-B298-25992CC78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A0667-BECE-484B-8B47-4CEC7EBDCC3D}" type="slidenum">
              <a:rPr lang="en-US" smtClean="0"/>
              <a:t>‹#›</a:t>
            </a:fld>
            <a:endParaRPr lang="en-US"/>
          </a:p>
        </p:txBody>
      </p:sp>
    </p:spTree>
    <p:extLst>
      <p:ext uri="{BB962C8B-B14F-4D97-AF65-F5344CB8AC3E}">
        <p14:creationId xmlns:p14="http://schemas.microsoft.com/office/powerpoint/2010/main" val="95856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github.com/naivelogic/MSDS/tree/master/CaseStudy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github.com/naivelogic/MSDS/tree/master/CaseStudy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A2087E4-E0D8-4C89-BB2B-D9A3A9C8E121}"/>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3" name="TextBox 2">
            <a:extLst>
              <a:ext uri="{FF2B5EF4-FFF2-40B4-BE49-F238E27FC236}">
                <a16:creationId xmlns:a16="http://schemas.microsoft.com/office/drawing/2014/main" id="{783E2710-E3EB-41FD-9D6F-FCFBACB6164D}"/>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000" b="1" dirty="0">
                <a:solidFill>
                  <a:srgbClr val="FFFFFF"/>
                </a:solidFill>
                <a:latin typeface="+mj-lt"/>
                <a:ea typeface="+mj-ea"/>
                <a:cs typeface="+mj-cs"/>
              </a:rPr>
              <a:t>2019 Employee Data Report</a:t>
            </a:r>
          </a:p>
        </p:txBody>
      </p:sp>
      <p:cxnSp>
        <p:nvCxnSpPr>
          <p:cNvPr id="29" name="Straight Connector 2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B6F6462-03A8-42B7-9B45-E46AEDED6BDB}"/>
              </a:ext>
            </a:extLst>
          </p:cNvPr>
          <p:cNvSpPr/>
          <p:nvPr/>
        </p:nvSpPr>
        <p:spPr>
          <a:xfrm>
            <a:off x="1209499" y="3105834"/>
            <a:ext cx="2507418" cy="646331"/>
          </a:xfrm>
          <a:prstGeom prst="rect">
            <a:avLst/>
          </a:prstGeom>
        </p:spPr>
        <p:txBody>
          <a:bodyPr wrap="none">
            <a:spAutoFit/>
          </a:bodyPr>
          <a:lstStyle/>
          <a:p>
            <a:pPr>
              <a:lnSpc>
                <a:spcPct val="90000"/>
              </a:lnSpc>
              <a:spcBef>
                <a:spcPct val="0"/>
              </a:spcBef>
              <a:spcAft>
                <a:spcPts val="600"/>
              </a:spcAft>
            </a:pPr>
            <a:r>
              <a:rPr lang="en-US" sz="4000" dirty="0">
                <a:solidFill>
                  <a:srgbClr val="FFFFFF"/>
                </a:solidFill>
              </a:rPr>
              <a:t>Phillip Hale</a:t>
            </a:r>
          </a:p>
        </p:txBody>
      </p:sp>
      <p:sp>
        <p:nvSpPr>
          <p:cNvPr id="18" name="Rectangle 17">
            <a:extLst>
              <a:ext uri="{FF2B5EF4-FFF2-40B4-BE49-F238E27FC236}">
                <a16:creationId xmlns:a16="http://schemas.microsoft.com/office/drawing/2014/main" id="{8AFDD8A7-F84C-4313-92BB-7CEF23B9B782}"/>
              </a:ext>
            </a:extLst>
          </p:cNvPr>
          <p:cNvSpPr/>
          <p:nvPr/>
        </p:nvSpPr>
        <p:spPr>
          <a:xfrm>
            <a:off x="0" y="6488667"/>
            <a:ext cx="12047455" cy="261610"/>
          </a:xfrm>
          <a:prstGeom prst="rect">
            <a:avLst/>
          </a:prstGeom>
        </p:spPr>
        <p:txBody>
          <a:bodyPr wrap="square">
            <a:spAutoFit/>
          </a:bodyPr>
          <a:lstStyle/>
          <a:p>
            <a:r>
              <a:rPr lang="en-US" sz="1100" dirty="0">
                <a:solidFill>
                  <a:srgbClr val="FFFFFF"/>
                </a:solidFill>
              </a:rPr>
              <a:t>For additional details on the dataset and findings refer </a:t>
            </a:r>
            <a:r>
              <a:rPr lang="en-US" sz="1100" dirty="0">
                <a:hlinkClick r:id="rId4"/>
              </a:rPr>
              <a:t>https://github.com/naivelogic/MSDS/tree/master/CaseStudy2</a:t>
            </a:r>
            <a:endParaRPr lang="en-US" sz="1100" dirty="0">
              <a:solidFill>
                <a:schemeClr val="accent4">
                  <a:lumMod val="40000"/>
                  <a:lumOff val="60000"/>
                </a:schemeClr>
              </a:solidFill>
            </a:endParaRPr>
          </a:p>
        </p:txBody>
      </p:sp>
    </p:spTree>
    <p:extLst>
      <p:ext uri="{BB962C8B-B14F-4D97-AF65-F5344CB8AC3E}">
        <p14:creationId xmlns:p14="http://schemas.microsoft.com/office/powerpoint/2010/main" val="1934983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82"/>
    </mc:Choice>
    <mc:Fallback>
      <p:transition spd="slow" advTm="29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may contain: sky, skyscraper, cloud, twilight and outdoor">
            <a:extLst>
              <a:ext uri="{FF2B5EF4-FFF2-40B4-BE49-F238E27FC236}">
                <a16:creationId xmlns:a16="http://schemas.microsoft.com/office/drawing/2014/main" id="{979D2467-6589-B340-B9DF-D78E62A2B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99" t="24089" r="81" b="12593"/>
          <a:stretch/>
        </p:blipFill>
        <p:spPr bwMode="auto">
          <a:xfrm>
            <a:off x="1" y="488"/>
            <a:ext cx="12192000" cy="6857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7D1138-8A2D-AC4A-B270-F79B21ABC786}"/>
              </a:ext>
            </a:extLst>
          </p:cNvPr>
          <p:cNvPicPr>
            <a:picLocks noChangeAspect="1"/>
          </p:cNvPicPr>
          <p:nvPr/>
        </p:nvPicPr>
        <p:blipFill rotWithShape="1">
          <a:blip r:embed="rId4">
            <a:alphaModFix amt="71000"/>
          </a:blip>
          <a:srcRect l="5334" r="32991"/>
          <a:stretch/>
        </p:blipFill>
        <p:spPr>
          <a:xfrm>
            <a:off x="1" y="486"/>
            <a:ext cx="12192000" cy="6857027"/>
          </a:xfrm>
          <a:prstGeom prst="rect">
            <a:avLst/>
          </a:prstGeom>
        </p:spPr>
      </p:pic>
      <p:sp>
        <p:nvSpPr>
          <p:cNvPr id="13" name="Rectangle 6">
            <a:extLst>
              <a:ext uri="{FF2B5EF4-FFF2-40B4-BE49-F238E27FC236}">
                <a16:creationId xmlns:a16="http://schemas.microsoft.com/office/drawing/2014/main" id="{C1609D29-C94A-D742-B693-20969594BB30}"/>
              </a:ext>
            </a:extLst>
          </p:cNvPr>
          <p:cNvSpPr/>
          <p:nvPr/>
        </p:nvSpPr>
        <p:spPr>
          <a:xfrm>
            <a:off x="5410201" y="487"/>
            <a:ext cx="6350168" cy="6857031"/>
          </a:xfrm>
          <a:prstGeom prst="rect">
            <a:avLst/>
          </a:prstGeom>
          <a:solidFill>
            <a:schemeClr val="accent1"/>
          </a:solidFill>
          <a:ln cap="flat">
            <a:no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2307" kern="0" dirty="0">
              <a:solidFill>
                <a:srgbClr val="000000"/>
              </a:solidFill>
              <a:latin typeface="Segoe UI Light"/>
              <a:ea typeface="Segoe UI" pitchFamily="34"/>
              <a:cs typeface="Segoe UI" pitchFamily="34"/>
            </a:endParaRPr>
          </a:p>
        </p:txBody>
      </p:sp>
      <p:sp>
        <p:nvSpPr>
          <p:cNvPr id="15" name="TextBox 7">
            <a:extLst>
              <a:ext uri="{FF2B5EF4-FFF2-40B4-BE49-F238E27FC236}">
                <a16:creationId xmlns:a16="http://schemas.microsoft.com/office/drawing/2014/main" id="{FBD6026E-3AE7-5440-A087-611091C91946}"/>
              </a:ext>
            </a:extLst>
          </p:cNvPr>
          <p:cNvSpPr txBox="1"/>
          <p:nvPr/>
        </p:nvSpPr>
        <p:spPr>
          <a:xfrm>
            <a:off x="5511799" y="955968"/>
            <a:ext cx="6468701" cy="5117672"/>
          </a:xfrm>
          <a:prstGeom prst="rect">
            <a:avLst/>
          </a:prstGeom>
          <a:noFill/>
          <a:ln cap="flat">
            <a:noFill/>
          </a:ln>
        </p:spPr>
        <p:txBody>
          <a:bodyPr vert="horz" wrap="square" lIns="179258" tIns="143409" rIns="179258" bIns="143409" anchor="t" anchorCtr="0" compatLnSpc="1">
            <a:spAutoFit/>
          </a:bodyPr>
          <a:lstStyle/>
          <a:p>
            <a:pPr marL="164962" indent="-164962" defTabSz="914367">
              <a:lnSpc>
                <a:spcPct val="110000"/>
              </a:lnSpc>
              <a:defRPr sz="1800" b="0" i="0" u="none" strike="noStrike" kern="0" cap="none" spc="0" baseline="0">
                <a:solidFill>
                  <a:srgbClr val="000000"/>
                </a:solidFill>
                <a:uFillTx/>
              </a:defRPr>
            </a:pPr>
            <a:r>
              <a:rPr lang="en-US" sz="4000" dirty="0">
                <a:solidFill>
                  <a:srgbClr val="FFFFFF"/>
                </a:solidFill>
                <a:latin typeface="Segoe UI Semibold" pitchFamily="34"/>
                <a:cs typeface="Segoe UI Semibold" pitchFamily="34"/>
              </a:rPr>
              <a:t>Overview</a:t>
            </a:r>
          </a:p>
          <a:p>
            <a:pPr defTabSz="914367">
              <a:lnSpc>
                <a:spcPct val="110000"/>
              </a:lnSpc>
              <a:defRPr sz="1800" b="0" i="0" u="none" strike="noStrike" kern="0" cap="none" spc="0" baseline="0">
                <a:solidFill>
                  <a:srgbClr val="000000"/>
                </a:solidFill>
                <a:uFillTx/>
              </a:defRPr>
            </a:pPr>
            <a:endParaRPr lang="en-US" sz="2353"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Top factors for employee attrition</a:t>
            </a:r>
          </a:p>
          <a:p>
            <a:pPr defTabSz="914367">
              <a:lnSpc>
                <a:spcPct val="110000"/>
              </a:lnSpc>
              <a:defRPr sz="1800" b="0" i="0" u="none" strike="noStrike" kern="0" cap="none" spc="0" baseline="0">
                <a:solidFill>
                  <a:srgbClr val="000000"/>
                </a:solidFill>
                <a:uFillTx/>
              </a:defRPr>
            </a:pPr>
            <a:endParaRPr lang="en-US" sz="2000"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Insights from predicting employee attrition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and potential correction indicators</a:t>
            </a:r>
          </a:p>
          <a:p>
            <a:pPr defTabSz="914367">
              <a:lnSpc>
                <a:spcPct val="110000"/>
              </a:lnSpc>
              <a:defRPr sz="1800" b="0" i="0" u="none" strike="noStrike" kern="0" cap="none" spc="0" baseline="0">
                <a:solidFill>
                  <a:srgbClr val="000000"/>
                </a:solidFill>
                <a:uFillTx/>
              </a:defRPr>
            </a:pPr>
            <a:endParaRPr lang="en-US" sz="2000"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Insights on employee salaries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and the corresponding impacts</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marL="164962" indent="-164962" defTabSz="914367">
              <a:lnSpc>
                <a:spcPct val="110000"/>
              </a:lnSpc>
              <a:defRPr sz="1800" b="0" i="0" u="none" strike="noStrike" kern="0" cap="none" spc="0" baseline="0">
                <a:solidFill>
                  <a:srgbClr val="000000"/>
                </a:solidFill>
                <a:uFillTx/>
              </a:defRPr>
            </a:pPr>
            <a:endParaRPr lang="en-US" sz="2353" dirty="0">
              <a:solidFill>
                <a:srgbClr val="FFFFFF"/>
              </a:solidFill>
              <a:latin typeface="Segoe UI Semibold" pitchFamily="34"/>
              <a:cs typeface="Segoe UI Semibold" pitchFamily="34"/>
            </a:endParaRPr>
          </a:p>
        </p:txBody>
      </p:sp>
      <p:grpSp>
        <p:nvGrpSpPr>
          <p:cNvPr id="9" name="Group 8">
            <a:extLst>
              <a:ext uri="{FF2B5EF4-FFF2-40B4-BE49-F238E27FC236}">
                <a16:creationId xmlns:a16="http://schemas.microsoft.com/office/drawing/2014/main" id="{FE5958BD-7CE2-4D8D-8253-088A083421E9}"/>
              </a:ext>
            </a:extLst>
          </p:cNvPr>
          <p:cNvGrpSpPr/>
          <p:nvPr/>
        </p:nvGrpSpPr>
        <p:grpSpPr>
          <a:xfrm>
            <a:off x="5833995" y="2118860"/>
            <a:ext cx="524010" cy="522590"/>
            <a:chOff x="7745382" y="4179584"/>
            <a:chExt cx="216026" cy="215441"/>
          </a:xfrm>
          <a:solidFill>
            <a:schemeClr val="accent4"/>
          </a:solidFill>
        </p:grpSpPr>
        <p:sp>
          <p:nvSpPr>
            <p:cNvPr id="10" name="Freeform 14">
              <a:extLst>
                <a:ext uri="{FF2B5EF4-FFF2-40B4-BE49-F238E27FC236}">
                  <a16:creationId xmlns:a16="http://schemas.microsoft.com/office/drawing/2014/main" id="{08A40314-DC80-477B-9A0B-8A838430600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17" name="Freeform 15">
              <a:extLst>
                <a:ext uri="{FF2B5EF4-FFF2-40B4-BE49-F238E27FC236}">
                  <a16:creationId xmlns:a16="http://schemas.microsoft.com/office/drawing/2014/main" id="{F783CD52-AF12-4A25-8BAE-E44C838B6AA9}"/>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18" name="Freeform 16">
              <a:extLst>
                <a:ext uri="{FF2B5EF4-FFF2-40B4-BE49-F238E27FC236}">
                  <a16:creationId xmlns:a16="http://schemas.microsoft.com/office/drawing/2014/main" id="{A7A347DC-0BC3-43D9-8463-E1A25B4431EF}"/>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grpSp>
        <p:nvGrpSpPr>
          <p:cNvPr id="19" name="Group 18">
            <a:extLst>
              <a:ext uri="{FF2B5EF4-FFF2-40B4-BE49-F238E27FC236}">
                <a16:creationId xmlns:a16="http://schemas.microsoft.com/office/drawing/2014/main" id="{24A0D300-73B5-4588-8BC8-D66AB5A0AE25}"/>
              </a:ext>
            </a:extLst>
          </p:cNvPr>
          <p:cNvGrpSpPr/>
          <p:nvPr/>
        </p:nvGrpSpPr>
        <p:grpSpPr>
          <a:xfrm>
            <a:off x="5840739" y="3253509"/>
            <a:ext cx="524010" cy="522590"/>
            <a:chOff x="7745382" y="4179584"/>
            <a:chExt cx="216026" cy="215441"/>
          </a:xfrm>
          <a:solidFill>
            <a:schemeClr val="accent4"/>
          </a:solidFill>
        </p:grpSpPr>
        <p:sp>
          <p:nvSpPr>
            <p:cNvPr id="20" name="Freeform 14">
              <a:extLst>
                <a:ext uri="{FF2B5EF4-FFF2-40B4-BE49-F238E27FC236}">
                  <a16:creationId xmlns:a16="http://schemas.microsoft.com/office/drawing/2014/main" id="{6065C533-E024-49FE-9300-582DFDD9A04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21" name="Freeform 15">
              <a:extLst>
                <a:ext uri="{FF2B5EF4-FFF2-40B4-BE49-F238E27FC236}">
                  <a16:creationId xmlns:a16="http://schemas.microsoft.com/office/drawing/2014/main" id="{215B7166-3C2A-406D-A4AA-47BB0129E11C}"/>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22" name="Freeform 16">
              <a:extLst>
                <a:ext uri="{FF2B5EF4-FFF2-40B4-BE49-F238E27FC236}">
                  <a16:creationId xmlns:a16="http://schemas.microsoft.com/office/drawing/2014/main" id="{E8927657-23F0-4297-A518-E2A35BD0CA27}"/>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grpSp>
        <p:nvGrpSpPr>
          <p:cNvPr id="37" name="Group 36">
            <a:extLst>
              <a:ext uri="{FF2B5EF4-FFF2-40B4-BE49-F238E27FC236}">
                <a16:creationId xmlns:a16="http://schemas.microsoft.com/office/drawing/2014/main" id="{B7E6908C-0018-45D9-A231-1B344F9FCDFF}"/>
              </a:ext>
            </a:extLst>
          </p:cNvPr>
          <p:cNvGrpSpPr/>
          <p:nvPr/>
        </p:nvGrpSpPr>
        <p:grpSpPr>
          <a:xfrm>
            <a:off x="5840739" y="4624122"/>
            <a:ext cx="524010" cy="522590"/>
            <a:chOff x="7745382" y="4179584"/>
            <a:chExt cx="216026" cy="215441"/>
          </a:xfrm>
          <a:solidFill>
            <a:schemeClr val="accent4"/>
          </a:solidFill>
        </p:grpSpPr>
        <p:sp>
          <p:nvSpPr>
            <p:cNvPr id="38" name="Freeform 14">
              <a:extLst>
                <a:ext uri="{FF2B5EF4-FFF2-40B4-BE49-F238E27FC236}">
                  <a16:creationId xmlns:a16="http://schemas.microsoft.com/office/drawing/2014/main" id="{3CCBD69B-352C-4E22-93EC-19D41159ED43}"/>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39" name="Freeform 15">
              <a:extLst>
                <a:ext uri="{FF2B5EF4-FFF2-40B4-BE49-F238E27FC236}">
                  <a16:creationId xmlns:a16="http://schemas.microsoft.com/office/drawing/2014/main" id="{BD351D3D-9501-4648-8FFC-4C0FFD41298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40" name="Freeform 16">
              <a:extLst>
                <a:ext uri="{FF2B5EF4-FFF2-40B4-BE49-F238E27FC236}">
                  <a16:creationId xmlns:a16="http://schemas.microsoft.com/office/drawing/2014/main" id="{32DD37E3-BCE1-40AC-9A17-6C63441FE072}"/>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spTree>
    <p:extLst>
      <p:ext uri="{BB962C8B-B14F-4D97-AF65-F5344CB8AC3E}">
        <p14:creationId xmlns:p14="http://schemas.microsoft.com/office/powerpoint/2010/main" val="269920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3" presetClass="path" presetSubtype="0" accel="50000" decel="50000" fill="hold" nodeType="withEffect">
                                  <p:stCondLst>
                                    <p:cond delay="0"/>
                                  </p:stCondLst>
                                  <p:childTnLst>
                                    <p:animMotion origin="layout" path="M -0.04697 1.46164E-6 L -9.62471E-7 1.46164E-6 " pathEditMode="relative" rAng="0" ptsTypes="AA">
                                      <p:cBhvr>
                                        <p:cTn id="9" dur="700" fill="hold"/>
                                        <p:tgtEl>
                                          <p:spTgt spid="9"/>
                                        </p:tgtEl>
                                        <p:attrNameLst>
                                          <p:attrName>ppt_x</p:attrName>
                                          <p:attrName>ppt_y</p:attrName>
                                        </p:attrNameLst>
                                      </p:cBhvr>
                                      <p:rCtr x="2349"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63" presetClass="path" presetSubtype="0" accel="50000" decel="50000" fill="hold" nodeType="withEffect">
                                  <p:stCondLst>
                                    <p:cond delay="0"/>
                                  </p:stCondLst>
                                  <p:childTnLst>
                                    <p:animMotion origin="layout" path="M -0.04697 1.46164E-6 L -9.62471E-7 1.46164E-6 " pathEditMode="relative" rAng="0" ptsTypes="AA">
                                      <p:cBhvr>
                                        <p:cTn id="14" dur="700" fill="hold"/>
                                        <p:tgtEl>
                                          <p:spTgt spid="19"/>
                                        </p:tgtEl>
                                        <p:attrNameLst>
                                          <p:attrName>ppt_x</p:attrName>
                                          <p:attrName>ppt_y</p:attrName>
                                        </p:attrNameLst>
                                      </p:cBhvr>
                                      <p:rCtr x="2349" y="0"/>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childTnLst>
                                </p:cTn>
                              </p:par>
                              <p:par>
                                <p:cTn id="18" presetID="63" presetClass="path" presetSubtype="0" accel="50000" decel="50000" fill="hold" nodeType="withEffect">
                                  <p:stCondLst>
                                    <p:cond delay="0"/>
                                  </p:stCondLst>
                                  <p:childTnLst>
                                    <p:animMotion origin="layout" path="M -0.04697 1.46164E-6 L -9.62471E-7 1.46164E-6 " pathEditMode="relative" rAng="0" ptsTypes="AA">
                                      <p:cBhvr>
                                        <p:cTn id="19" dur="700" fill="hold"/>
                                        <p:tgtEl>
                                          <p:spTgt spid="37"/>
                                        </p:tgtEl>
                                        <p:attrNameLst>
                                          <p:attrName>ppt_x</p:attrName>
                                          <p:attrName>ppt_y</p:attrName>
                                        </p:attrNameLst>
                                      </p:cBhvr>
                                      <p:rCtr x="2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AA368B5-493C-4603-93BB-3058717CFDFC}"/>
              </a:ext>
            </a:extLst>
          </p:cNvPr>
          <p:cNvSpPr txBox="1"/>
          <p:nvPr/>
        </p:nvSpPr>
        <p:spPr>
          <a:xfrm>
            <a:off x="71121" y="3376789"/>
            <a:ext cx="12192000" cy="3429000"/>
          </a:xfrm>
          <a:prstGeom prst="rect">
            <a:avLst/>
          </a:prstGeom>
          <a:solidFill>
            <a:schemeClr val="bg1">
              <a:lumMod val="95000"/>
            </a:schemeClr>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d</a:t>
            </a:r>
          </a:p>
        </p:txBody>
      </p:sp>
      <p:pic>
        <p:nvPicPr>
          <p:cNvPr id="3" name="Picture Placeholder 2">
            <a:extLst>
              <a:ext uri="{FF2B5EF4-FFF2-40B4-BE49-F238E27FC236}">
                <a16:creationId xmlns:a16="http://schemas.microsoft.com/office/drawing/2014/main" id="{FF015FDF-271B-4935-8E88-21CB91B82C6B}"/>
              </a:ext>
            </a:extLst>
          </p:cNvPr>
          <p:cNvPicPr>
            <a:picLocks noChangeAspect="1"/>
          </p:cNvPicPr>
          <p:nvPr/>
        </p:nvPicPr>
        <p:blipFill rotWithShape="1">
          <a:blip r:embed="rId3">
            <a:extLst>
              <a:ext uri="{28A0092B-C50C-407E-A947-70E740481C1C}">
                <a14:useLocalDpi xmlns:a14="http://schemas.microsoft.com/office/drawing/2010/main" val="0"/>
              </a:ext>
            </a:extLst>
          </a:blip>
          <a:srcRect t="21327" b="21327"/>
          <a:stretch/>
        </p:blipFill>
        <p:spPr>
          <a:xfrm>
            <a:off x="-1" y="10"/>
            <a:ext cx="12192001" cy="4666928"/>
          </a:xfrm>
          <a:prstGeom prst="rect">
            <a:avLst/>
          </a:prstGeom>
        </p:spPr>
      </p:pic>
      <p:pic>
        <p:nvPicPr>
          <p:cNvPr id="18" name="Picture 17">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Oval 19">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700">
            <a:extLst>
              <a:ext uri="{FF2B5EF4-FFF2-40B4-BE49-F238E27FC236}">
                <a16:creationId xmlns:a16="http://schemas.microsoft.com/office/drawing/2014/main" id="{18130F01-4934-45CC-96AE-2326A3AD6DA7}"/>
              </a:ext>
            </a:extLst>
          </p:cNvPr>
          <p:cNvSpPr txBox="1">
            <a:spLocks/>
          </p:cNvSpPr>
          <p:nvPr/>
        </p:nvSpPr>
        <p:spPr>
          <a:xfrm>
            <a:off x="1" y="4202534"/>
            <a:ext cx="12191999" cy="65975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05743">
              <a:defRPr sz="1800">
                <a:solidFill>
                  <a:srgbClr val="000000"/>
                </a:solidFill>
              </a:defRPr>
            </a:pPr>
            <a:r>
              <a:rPr lang="en-US" sz="4000" dirty="0">
                <a:solidFill>
                  <a:srgbClr val="000000"/>
                </a:solidFill>
                <a:latin typeface="+mn-lt"/>
                <a:ea typeface="Oswald Regular"/>
                <a:cs typeface="Oswald Regular"/>
                <a:sym typeface="Oswald Regular"/>
                <a:rtl val="0"/>
              </a:rPr>
              <a:t>Data Set</a:t>
            </a:r>
            <a:endParaRPr lang="en-US" sz="3000" dirty="0">
              <a:solidFill>
                <a:srgbClr val="000000"/>
              </a:solidFill>
              <a:latin typeface="+mn-lt"/>
              <a:ea typeface="Oswald Regular"/>
              <a:cs typeface="Oswald Regular"/>
              <a:sym typeface="Oswald Regular"/>
            </a:endParaRPr>
          </a:p>
        </p:txBody>
      </p:sp>
      <p:sp>
        <p:nvSpPr>
          <p:cNvPr id="16" name="Content Placeholder 2">
            <a:extLst>
              <a:ext uri="{FF2B5EF4-FFF2-40B4-BE49-F238E27FC236}">
                <a16:creationId xmlns:a16="http://schemas.microsoft.com/office/drawing/2014/main" id="{63A78A4F-80F6-4C05-99E8-93B619E96557}"/>
              </a:ext>
            </a:extLst>
          </p:cNvPr>
          <p:cNvSpPr txBox="1">
            <a:spLocks/>
          </p:cNvSpPr>
          <p:nvPr/>
        </p:nvSpPr>
        <p:spPr>
          <a:xfrm>
            <a:off x="1140643" y="4978499"/>
            <a:ext cx="3385469" cy="1879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Reviewed over </a:t>
            </a:r>
          </a:p>
          <a:p>
            <a:pPr marL="0" indent="0">
              <a:lnSpc>
                <a:spcPct val="50000"/>
              </a:lnSpc>
              <a:buFont typeface="Arial" panose="020B0604020202020204" pitchFamily="34" charset="0"/>
              <a:buNone/>
            </a:pPr>
            <a:r>
              <a:rPr lang="en-US" sz="6000" dirty="0">
                <a:solidFill>
                  <a:srgbClr val="B21621"/>
                </a:solidFill>
              </a:rPr>
              <a:t>870</a:t>
            </a:r>
          </a:p>
          <a:p>
            <a:pPr marL="0" indent="0">
              <a:lnSpc>
                <a:spcPct val="50000"/>
              </a:lnSpc>
              <a:buFont typeface="Arial" panose="020B0604020202020204" pitchFamily="34" charset="0"/>
              <a:buNone/>
            </a:pPr>
            <a:r>
              <a:rPr lang="en-US" sz="3600" dirty="0"/>
              <a:t>Employees</a:t>
            </a:r>
          </a:p>
        </p:txBody>
      </p:sp>
      <p:sp>
        <p:nvSpPr>
          <p:cNvPr id="17" name="Content Placeholder 2">
            <a:extLst>
              <a:ext uri="{FF2B5EF4-FFF2-40B4-BE49-F238E27FC236}">
                <a16:creationId xmlns:a16="http://schemas.microsoft.com/office/drawing/2014/main" id="{6F09D11B-374B-44DD-B91D-AE6742FEF098}"/>
              </a:ext>
            </a:extLst>
          </p:cNvPr>
          <p:cNvSpPr txBox="1">
            <a:spLocks/>
          </p:cNvSpPr>
          <p:nvPr/>
        </p:nvSpPr>
        <p:spPr>
          <a:xfrm>
            <a:off x="4389000" y="4936097"/>
            <a:ext cx="3175402" cy="1652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across </a:t>
            </a:r>
          </a:p>
          <a:p>
            <a:pPr marL="0" indent="0">
              <a:lnSpc>
                <a:spcPct val="50000"/>
              </a:lnSpc>
              <a:buFont typeface="Arial" panose="020B0604020202020204" pitchFamily="34" charset="0"/>
              <a:buNone/>
            </a:pPr>
            <a:r>
              <a:rPr lang="en-US" sz="6000" dirty="0">
                <a:solidFill>
                  <a:srgbClr val="B21621"/>
                </a:solidFill>
              </a:rPr>
              <a:t>9</a:t>
            </a:r>
          </a:p>
          <a:p>
            <a:pPr marL="0" indent="0">
              <a:lnSpc>
                <a:spcPct val="50000"/>
              </a:lnSpc>
              <a:buFont typeface="Arial" panose="020B0604020202020204" pitchFamily="34" charset="0"/>
              <a:buNone/>
            </a:pPr>
            <a:r>
              <a:rPr lang="en-US" sz="3600" dirty="0"/>
              <a:t>Job Role Types </a:t>
            </a:r>
          </a:p>
        </p:txBody>
      </p:sp>
      <p:sp>
        <p:nvSpPr>
          <p:cNvPr id="19" name="Content Placeholder 2">
            <a:extLst>
              <a:ext uri="{FF2B5EF4-FFF2-40B4-BE49-F238E27FC236}">
                <a16:creationId xmlns:a16="http://schemas.microsoft.com/office/drawing/2014/main" id="{DAD822E3-2469-417E-8E95-F25AB8936961}"/>
              </a:ext>
            </a:extLst>
          </p:cNvPr>
          <p:cNvSpPr txBox="1">
            <a:spLocks/>
          </p:cNvSpPr>
          <p:nvPr/>
        </p:nvSpPr>
        <p:spPr>
          <a:xfrm>
            <a:off x="7427290" y="4995182"/>
            <a:ext cx="4693589" cy="1442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in</a:t>
            </a:r>
          </a:p>
          <a:p>
            <a:pPr marL="0" indent="0">
              <a:lnSpc>
                <a:spcPct val="50000"/>
              </a:lnSpc>
              <a:buFont typeface="Arial" panose="020B0604020202020204" pitchFamily="34" charset="0"/>
              <a:buNone/>
            </a:pPr>
            <a:r>
              <a:rPr lang="en-US" sz="6000" dirty="0">
                <a:solidFill>
                  <a:srgbClr val="B21621"/>
                </a:solidFill>
              </a:rPr>
              <a:t>3 </a:t>
            </a:r>
          </a:p>
          <a:p>
            <a:pPr marL="0" indent="0">
              <a:lnSpc>
                <a:spcPct val="50000"/>
              </a:lnSpc>
              <a:buFont typeface="Arial" panose="020B0604020202020204" pitchFamily="34" charset="0"/>
              <a:buNone/>
            </a:pPr>
            <a:r>
              <a:rPr lang="en-US" sz="3600" dirty="0"/>
              <a:t>Departments</a:t>
            </a:r>
          </a:p>
        </p:txBody>
      </p:sp>
    </p:spTree>
    <p:extLst>
      <p:ext uri="{BB962C8B-B14F-4D97-AF65-F5344CB8AC3E}">
        <p14:creationId xmlns:p14="http://schemas.microsoft.com/office/powerpoint/2010/main" val="76204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CA5FE1-7B41-4657-87AF-2E0DE6903CD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1992" r="15490" b="-2"/>
          <a:stretch/>
        </p:blipFill>
        <p:spPr>
          <a:xfrm>
            <a:off x="5768642" y="-1"/>
            <a:ext cx="6423053" cy="6858001"/>
          </a:xfrm>
          <a:prstGeom prst="rect">
            <a:avLst/>
          </a:prstGeom>
        </p:spPr>
      </p:pic>
      <p:pic>
        <p:nvPicPr>
          <p:cNvPr id="80" name="Picture 79">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3" name="Shape 700">
            <a:extLst>
              <a:ext uri="{FF2B5EF4-FFF2-40B4-BE49-F238E27FC236}">
                <a16:creationId xmlns:a16="http://schemas.microsoft.com/office/drawing/2014/main" id="{BFC326C0-652C-42C4-A82F-82ABC1F34AF8}"/>
              </a:ext>
            </a:extLst>
          </p:cNvPr>
          <p:cNvSpPr txBox="1">
            <a:spLocks/>
          </p:cNvSpPr>
          <p:nvPr/>
        </p:nvSpPr>
        <p:spPr>
          <a:xfrm>
            <a:off x="213526" y="246710"/>
            <a:ext cx="9742004" cy="65975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800" b="1" dirty="0">
                <a:solidFill>
                  <a:schemeClr val="accent2"/>
                </a:solidFill>
                <a:latin typeface="+mn-lt"/>
                <a:ea typeface="Oswald Regular"/>
                <a:cs typeface="Oswald Regular"/>
                <a:sym typeface="Oswald Regular"/>
                <a:rtl val="0"/>
              </a:rPr>
              <a:t>MONTHLY INCOME </a:t>
            </a:r>
            <a:r>
              <a:rPr lang="en-US" sz="4800" b="1" dirty="0">
                <a:solidFill>
                  <a:schemeClr val="accent1"/>
                </a:solidFill>
                <a:latin typeface="+mn-lt"/>
                <a:ea typeface="Oswald Regular"/>
                <a:cs typeface="Oswald Regular"/>
                <a:sym typeface="Oswald Regular"/>
                <a:rtl val="0"/>
              </a:rPr>
              <a:t>BEST CORRELATED ATTRITION INDICATOR...</a:t>
            </a:r>
            <a:endParaRPr lang="en-US" sz="4800" b="1" dirty="0">
              <a:solidFill>
                <a:schemeClr val="accent1"/>
              </a:solidFill>
              <a:latin typeface="+mn-lt"/>
              <a:ea typeface="Oswald Regular"/>
              <a:cs typeface="Oswald Regular"/>
              <a:sym typeface="Oswald Regular"/>
            </a:endParaRPr>
          </a:p>
        </p:txBody>
      </p:sp>
      <p:sp>
        <p:nvSpPr>
          <p:cNvPr id="14" name="Subtitle 2">
            <a:extLst>
              <a:ext uri="{FF2B5EF4-FFF2-40B4-BE49-F238E27FC236}">
                <a16:creationId xmlns:a16="http://schemas.microsoft.com/office/drawing/2014/main" id="{E8A24A14-3C9C-41EB-9559-28BD4A13AF91}"/>
              </a:ext>
            </a:extLst>
          </p:cNvPr>
          <p:cNvSpPr txBox="1">
            <a:spLocks/>
          </p:cNvSpPr>
          <p:nvPr/>
        </p:nvSpPr>
        <p:spPr>
          <a:xfrm>
            <a:off x="213526" y="1647141"/>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employee attrition correlated indicators</a:t>
            </a:r>
          </a:p>
        </p:txBody>
      </p:sp>
      <p:graphicFrame>
        <p:nvGraphicFramePr>
          <p:cNvPr id="17" name="Chart 701">
            <a:extLst>
              <a:ext uri="{FF2B5EF4-FFF2-40B4-BE49-F238E27FC236}">
                <a16:creationId xmlns:a16="http://schemas.microsoft.com/office/drawing/2014/main" id="{3F234755-C5A5-409B-B720-B28BEBE10D54}"/>
              </a:ext>
            </a:extLst>
          </p:cNvPr>
          <p:cNvGraphicFramePr/>
          <p:nvPr>
            <p:extLst>
              <p:ext uri="{D42A27DB-BD31-4B8C-83A1-F6EECF244321}">
                <p14:modId xmlns:p14="http://schemas.microsoft.com/office/powerpoint/2010/main" val="2154469390"/>
              </p:ext>
            </p:extLst>
          </p:nvPr>
        </p:nvGraphicFramePr>
        <p:xfrm>
          <a:off x="213221" y="2042773"/>
          <a:ext cx="6064916" cy="48152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1576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776234-701B-4364-8C6C-8381C914860C}"/>
              </a:ext>
            </a:extLst>
          </p:cNvPr>
          <p:cNvPicPr>
            <a:picLocks noChangeAspect="1"/>
          </p:cNvPicPr>
          <p:nvPr/>
        </p:nvPicPr>
        <p:blipFill rotWithShape="1">
          <a:blip r:embed="rId5">
            <a:extLst>
              <a:ext uri="{28A0092B-C50C-407E-A947-70E740481C1C}">
                <a14:useLocalDpi xmlns:a14="http://schemas.microsoft.com/office/drawing/2010/main" val="0"/>
              </a:ext>
            </a:extLst>
          </a:blip>
          <a:srcRect l="-22" t="197" r="670" b="16128"/>
          <a:stretch/>
        </p:blipFill>
        <p:spPr>
          <a:xfrm>
            <a:off x="0" y="16050"/>
            <a:ext cx="12189350" cy="6841950"/>
          </a:xfrm>
          <a:prstGeom prst="rect">
            <a:avLst/>
          </a:prstGeom>
        </p:spPr>
      </p:pic>
      <p:sp>
        <p:nvSpPr>
          <p:cNvPr id="16" name="Rectangle 15"/>
          <p:cNvSpPr/>
          <p:nvPr/>
        </p:nvSpPr>
        <p:spPr>
          <a:xfrm rot="5400000">
            <a:off x="974083" y="-972141"/>
            <a:ext cx="6856058" cy="8804223"/>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070" tIns="182828" rIns="457070" bIns="182828" rtlCol="0" anchor="b"/>
          <a:lstStyle/>
          <a:p>
            <a:pPr marL="0" marR="0" lvl="0" indent="0" algn="r" defTabSz="913896" rtl="0" eaLnBrk="1" fontAlgn="auto" latinLnBrk="0" hangingPunct="1">
              <a:lnSpc>
                <a:spcPts val="1200"/>
              </a:lnSpc>
              <a:spcBef>
                <a:spcPts val="0"/>
              </a:spcBef>
              <a:spcAft>
                <a:spcPts val="0"/>
              </a:spcAft>
              <a:buClrTx/>
              <a:buSzTx/>
              <a:buFontTx/>
              <a:buNone/>
              <a:tabLst/>
              <a:defRPr/>
            </a:pPr>
            <a:br>
              <a:rPr kumimoji="0" lang="en-US" sz="2000" b="0" i="1"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br>
            <a:endParaRPr kumimoji="0" lang="da-DK"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aphicFrame>
        <p:nvGraphicFramePr>
          <p:cNvPr id="21" name="Object 20" hidden="1"/>
          <p:cNvGraphicFramePr>
            <a:graphicFrameLocks noChangeAspect="1"/>
          </p:cNvGraphicFramePr>
          <p:nvPr>
            <p:custDataLst>
              <p:tags r:id="rId2"/>
            </p:custData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6" imgW="378" imgH="377" progId="TCLayout.ActiveDocument.1">
                  <p:embed/>
                </p:oleObj>
              </mc:Choice>
              <mc:Fallback>
                <p:oleObj name="think-cell Slide" r:id="rId6" imgW="378" imgH="377" progId="TCLayout.ActiveDocument.1">
                  <p:embed/>
                  <p:pic>
                    <p:nvPicPr>
                      <p:cNvPr id="21" name="Object 20" hidden="1"/>
                      <p:cNvPicPr/>
                      <p:nvPr/>
                    </p:nvPicPr>
                    <p:blipFill>
                      <a:blip r:embed="rId7"/>
                      <a:stretch>
                        <a:fillRect/>
                      </a:stretch>
                    </p:blipFill>
                    <p:spPr>
                      <a:xfrm>
                        <a:off x="2422" y="2530"/>
                        <a:ext cx="1556" cy="1556"/>
                      </a:xfrm>
                      <a:prstGeom prst="rect">
                        <a:avLst/>
                      </a:prstGeom>
                    </p:spPr>
                  </p:pic>
                </p:oleObj>
              </mc:Fallback>
            </mc:AlternateContent>
          </a:graphicData>
        </a:graphic>
      </p:graphicFrame>
      <p:sp>
        <p:nvSpPr>
          <p:cNvPr id="13" name="Rectangle 12"/>
          <p:cNvSpPr/>
          <p:nvPr/>
        </p:nvSpPr>
        <p:spPr>
          <a:xfrm>
            <a:off x="269754" y="1093444"/>
            <a:ext cx="6833906" cy="661207"/>
          </a:xfrm>
          <a:prstGeom prst="rect">
            <a:avLst/>
          </a:prstGeom>
        </p:spPr>
        <p:txBody>
          <a:bodyPr wrap="square" lIns="179259">
            <a:spAutoFit/>
          </a:bodyPr>
          <a:lstStyle/>
          <a:p>
            <a:pPr marL="0" marR="0" lvl="0" indent="0" algn="l" defTabSz="913927" rtl="0" eaLnBrk="1" fontAlgn="base" latinLnBrk="0" hangingPunct="1">
              <a:lnSpc>
                <a:spcPct val="100000"/>
              </a:lnSpc>
              <a:spcBef>
                <a:spcPts val="196"/>
              </a:spcBef>
              <a:spcAft>
                <a:spcPct val="0"/>
              </a:spcAft>
              <a:buClrTx/>
              <a:buSzTx/>
              <a:buFontTx/>
              <a:buNone/>
              <a:tabLst/>
              <a:defRPr/>
            </a:pPr>
            <a:r>
              <a:rPr kumimoji="0" lang="en-IN" sz="1765" b="0" i="0" u="none" strike="noStrike" kern="1200" cap="none" spc="0" normalizeH="0" baseline="0" noProof="0" dirty="0">
                <a:ln>
                  <a:noFill/>
                </a:ln>
                <a:solidFill>
                  <a:srgbClr val="FFFFFF"/>
                </a:solidFill>
                <a:effectLst/>
                <a:uLnTx/>
                <a:uFillTx/>
                <a:latin typeface="Segoe Pro Semibold" panose="020B0702040504020203" pitchFamily="34" charset="0"/>
                <a:ea typeface="Segoe UI" pitchFamily="34" charset="0"/>
                <a:cs typeface="Segoe UI" pitchFamily="34" charset="0"/>
              </a:rPr>
              <a:t>Results </a:t>
            </a:r>
            <a:r>
              <a:rPr lang="en-IN" sz="1765" dirty="0">
                <a:solidFill>
                  <a:srgbClr val="FFFFFF"/>
                </a:solidFill>
                <a:latin typeface="Segoe Pro Semibold" panose="020B0702040504020203" pitchFamily="34" charset="0"/>
                <a:ea typeface="Segoe UI" pitchFamily="34" charset="0"/>
                <a:cs typeface="Segoe UI" pitchFamily="34" charset="0"/>
              </a:rPr>
              <a:t>from employee attribution </a:t>
            </a:r>
          </a:p>
          <a:p>
            <a:pPr marL="0" marR="0" lvl="0" indent="0" algn="l" defTabSz="913927" rtl="0" eaLnBrk="1" fontAlgn="base" latinLnBrk="0" hangingPunct="1">
              <a:lnSpc>
                <a:spcPct val="100000"/>
              </a:lnSpc>
              <a:spcBef>
                <a:spcPts val="196"/>
              </a:spcBef>
              <a:spcAft>
                <a:spcPct val="0"/>
              </a:spcAft>
              <a:buClrTx/>
              <a:buSzTx/>
              <a:buFontTx/>
              <a:buNone/>
              <a:tabLst/>
              <a:defRPr/>
            </a:pPr>
            <a:r>
              <a:rPr kumimoji="0" lang="en-IN" sz="1765" b="0" i="0" u="none" strike="noStrike" kern="1200" cap="none" spc="0" normalizeH="0" baseline="0" noProof="0" dirty="0">
                <a:ln>
                  <a:noFill/>
                </a:ln>
                <a:solidFill>
                  <a:srgbClr val="FFFFFF"/>
                </a:solidFill>
                <a:effectLst/>
                <a:uLnTx/>
                <a:uFillTx/>
                <a:latin typeface="Segoe Pro Semibold" panose="020B0702040504020203" pitchFamily="34" charset="0"/>
                <a:ea typeface="Segoe UI" pitchFamily="34" charset="0"/>
                <a:cs typeface="Segoe UI" pitchFamily="34" charset="0"/>
              </a:rPr>
              <a:t>prediction model</a:t>
            </a:r>
          </a:p>
        </p:txBody>
      </p:sp>
      <p:sp>
        <p:nvSpPr>
          <p:cNvPr id="2" name="Title 1"/>
          <p:cNvSpPr>
            <a:spLocks noGrp="1"/>
          </p:cNvSpPr>
          <p:nvPr>
            <p:ph type="title"/>
          </p:nvPr>
        </p:nvSpPr>
        <p:spPr>
          <a:xfrm>
            <a:off x="269754" y="291994"/>
            <a:ext cx="11654187" cy="899409"/>
          </a:xfrm>
        </p:spPr>
        <p:txBody>
          <a:bodyPr/>
          <a:lstStyle/>
          <a:p>
            <a:r>
              <a:rPr lang="en-US" dirty="0">
                <a:solidFill>
                  <a:schemeClr val="bg1"/>
                </a:solidFill>
              </a:rPr>
              <a:t>Employee Attribution Model</a:t>
            </a:r>
          </a:p>
        </p:txBody>
      </p:sp>
      <p:sp>
        <p:nvSpPr>
          <p:cNvPr id="3" name="AutoShape 40" descr="Story logo"/>
          <p:cNvSpPr>
            <a:spLocks noChangeAspect="1" noChangeArrowheads="1"/>
          </p:cNvSpPr>
          <p:nvPr/>
        </p:nvSpPr>
        <p:spPr bwMode="auto">
          <a:xfrm>
            <a:off x="62252" y="-133354"/>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C8B457C-C9F7-4BD8-A26D-6C5B886875AB}"/>
              </a:ext>
            </a:extLst>
          </p:cNvPr>
          <p:cNvPicPr>
            <a:picLocks noChangeAspect="1"/>
          </p:cNvPicPr>
          <p:nvPr/>
        </p:nvPicPr>
        <p:blipFill>
          <a:blip r:embed="rId8"/>
          <a:stretch>
            <a:fillRect/>
          </a:stretch>
        </p:blipFill>
        <p:spPr>
          <a:xfrm>
            <a:off x="635380" y="2169565"/>
            <a:ext cx="4520919" cy="3710272"/>
          </a:xfrm>
          <a:prstGeom prst="rect">
            <a:avLst/>
          </a:prstGeom>
        </p:spPr>
      </p:pic>
    </p:spTree>
    <p:extLst>
      <p:ext uri="{BB962C8B-B14F-4D97-AF65-F5344CB8AC3E}">
        <p14:creationId xmlns:p14="http://schemas.microsoft.com/office/powerpoint/2010/main" val="84976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3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FB8219-E90C-45AA-BA19-F18792D8479E}"/>
              </a:ext>
            </a:extLst>
          </p:cNvPr>
          <p:cNvPicPr>
            <a:picLocks noChangeAspect="1"/>
          </p:cNvPicPr>
          <p:nvPr/>
        </p:nvPicPr>
        <p:blipFill>
          <a:blip r:embed="rId3"/>
          <a:stretch>
            <a:fillRect/>
          </a:stretch>
        </p:blipFill>
        <p:spPr>
          <a:xfrm>
            <a:off x="1777344" y="643467"/>
            <a:ext cx="8637312" cy="5571066"/>
          </a:xfrm>
          <a:prstGeom prst="rect">
            <a:avLst/>
          </a:prstGeom>
        </p:spPr>
      </p:pic>
    </p:spTree>
    <p:extLst>
      <p:ext uri="{BB962C8B-B14F-4D97-AF65-F5344CB8AC3E}">
        <p14:creationId xmlns:p14="http://schemas.microsoft.com/office/powerpoint/2010/main" val="68857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965D9-4280-47CC-B23E-DECFE567E34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466" r="19298" b="-1"/>
          <a:stretch/>
        </p:blipFill>
        <p:spPr>
          <a:xfrm>
            <a:off x="5797543" y="10"/>
            <a:ext cx="6394152" cy="6857990"/>
          </a:xfrm>
          <a:prstGeom prst="rect">
            <a:avLst/>
          </a:prstGeom>
        </p:spPr>
      </p:pic>
      <p:sp>
        <p:nvSpPr>
          <p:cNvPr id="21" name="Rectangle 20">
            <a:extLst>
              <a:ext uri="{FF2B5EF4-FFF2-40B4-BE49-F238E27FC236}">
                <a16:creationId xmlns:a16="http://schemas.microsoft.com/office/drawing/2014/main" id="{13CDDB9A-B476-453A-A2EA-286DDFD643E6}"/>
              </a:ext>
            </a:extLst>
          </p:cNvPr>
          <p:cNvSpPr/>
          <p:nvPr/>
        </p:nvSpPr>
        <p:spPr bwMode="auto">
          <a:xfrm>
            <a:off x="0" y="486"/>
            <a:ext cx="5797543"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itle 1">
            <a:extLst>
              <a:ext uri="{FF2B5EF4-FFF2-40B4-BE49-F238E27FC236}">
                <a16:creationId xmlns:a16="http://schemas.microsoft.com/office/drawing/2014/main" id="{FC622BFF-094F-4FF3-A372-71F6C91BC93D}"/>
              </a:ext>
            </a:extLst>
          </p:cNvPr>
          <p:cNvSpPr txBox="1">
            <a:spLocks/>
          </p:cNvSpPr>
          <p:nvPr/>
        </p:nvSpPr>
        <p:spPr>
          <a:xfrm>
            <a:off x="426427" y="165462"/>
            <a:ext cx="6549559" cy="739238"/>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lvl="0" defTabSz="913927" fontAlgn="base">
              <a:lnSpc>
                <a:spcPct val="100000"/>
              </a:lnSpc>
              <a:spcBef>
                <a:spcPts val="196"/>
              </a:spcBef>
              <a:spcAft>
                <a:spcPct val="0"/>
              </a:spcAft>
              <a:defRPr/>
            </a:pPr>
            <a:r>
              <a:rPr lang="en-IN" sz="2400" spc="0" dirty="0">
                <a:ln>
                  <a:noFill/>
                </a:ln>
                <a:solidFill>
                  <a:schemeClr val="tx1"/>
                </a:solidFill>
                <a:latin typeface="Segoe Pro Semibold" panose="020B0702040504020203" pitchFamily="34" charset="0"/>
                <a:ea typeface="Segoe UI" pitchFamily="34" charset="0"/>
              </a:rPr>
              <a:t>Results </a:t>
            </a:r>
            <a:r>
              <a:rPr lang="en-IN" sz="2400" dirty="0">
                <a:solidFill>
                  <a:schemeClr val="tx1"/>
                </a:solidFill>
                <a:latin typeface="Segoe Pro Semibold" panose="020B0702040504020203" pitchFamily="34" charset="0"/>
                <a:ea typeface="Segoe UI" pitchFamily="34" charset="0"/>
              </a:rPr>
              <a:t>from Linear Regression Model</a:t>
            </a:r>
            <a:endParaRPr lang="en-IN" sz="2400" spc="0" dirty="0">
              <a:ln>
                <a:noFill/>
              </a:ln>
              <a:solidFill>
                <a:schemeClr val="tx1"/>
              </a:solidFill>
              <a:latin typeface="Segoe Pro Semibold" panose="020B0702040504020203" pitchFamily="34" charset="0"/>
              <a:ea typeface="Segoe UI" pitchFamily="34" charset="0"/>
            </a:endParaRPr>
          </a:p>
        </p:txBody>
      </p:sp>
      <p:cxnSp>
        <p:nvCxnSpPr>
          <p:cNvPr id="23" name="Straight Connector 22">
            <a:extLst>
              <a:ext uri="{FF2B5EF4-FFF2-40B4-BE49-F238E27FC236}">
                <a16:creationId xmlns:a16="http://schemas.microsoft.com/office/drawing/2014/main" id="{2FA5D430-7C49-400E-AA88-447378210E01}"/>
              </a:ext>
            </a:extLst>
          </p:cNvPr>
          <p:cNvCxnSpPr>
            <a:cxnSpLocks/>
          </p:cNvCxnSpPr>
          <p:nvPr/>
        </p:nvCxnSpPr>
        <p:spPr>
          <a:xfrm>
            <a:off x="2884317" y="1226762"/>
            <a:ext cx="0" cy="506152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D21CCF-185D-4994-BAC6-E1E1AA5CB3C9}"/>
              </a:ext>
            </a:extLst>
          </p:cNvPr>
          <p:cNvCxnSpPr>
            <a:cxnSpLocks/>
          </p:cNvCxnSpPr>
          <p:nvPr/>
        </p:nvCxnSpPr>
        <p:spPr>
          <a:xfrm flipV="1">
            <a:off x="-728400" y="3625887"/>
            <a:ext cx="6449889"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2B49C77-AFA1-47FB-B408-BB63116CF0FF}"/>
              </a:ext>
            </a:extLst>
          </p:cNvPr>
          <p:cNvSpPr/>
          <p:nvPr/>
        </p:nvSpPr>
        <p:spPr>
          <a:xfrm>
            <a:off x="419156" y="1038003"/>
            <a:ext cx="2162408"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90%</a:t>
            </a:r>
          </a:p>
        </p:txBody>
      </p:sp>
      <p:sp>
        <p:nvSpPr>
          <p:cNvPr id="26" name="Rectangle 25">
            <a:extLst>
              <a:ext uri="{FF2B5EF4-FFF2-40B4-BE49-F238E27FC236}">
                <a16:creationId xmlns:a16="http://schemas.microsoft.com/office/drawing/2014/main" id="{87252F21-93FA-49D7-A0B0-E6430CDA08C9}"/>
              </a:ext>
            </a:extLst>
          </p:cNvPr>
          <p:cNvSpPr/>
          <p:nvPr/>
        </p:nvSpPr>
        <p:spPr>
          <a:xfrm>
            <a:off x="426427" y="2518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R-Squared</a:t>
            </a:r>
          </a:p>
        </p:txBody>
      </p:sp>
      <p:sp>
        <p:nvSpPr>
          <p:cNvPr id="27" name="Rectangle 26">
            <a:extLst>
              <a:ext uri="{FF2B5EF4-FFF2-40B4-BE49-F238E27FC236}">
                <a16:creationId xmlns:a16="http://schemas.microsoft.com/office/drawing/2014/main" id="{500E7E57-36BA-427B-8B30-A0CBB55DA4D4}"/>
              </a:ext>
            </a:extLst>
          </p:cNvPr>
          <p:cNvSpPr/>
          <p:nvPr/>
        </p:nvSpPr>
        <p:spPr>
          <a:xfrm>
            <a:off x="2991946" y="1038003"/>
            <a:ext cx="2805596"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$1,312</a:t>
            </a:r>
          </a:p>
        </p:txBody>
      </p:sp>
      <p:sp>
        <p:nvSpPr>
          <p:cNvPr id="28" name="Rectangle 27">
            <a:extLst>
              <a:ext uri="{FF2B5EF4-FFF2-40B4-BE49-F238E27FC236}">
                <a16:creationId xmlns:a16="http://schemas.microsoft.com/office/drawing/2014/main" id="{9FD56CF4-394D-4A2C-8EA0-5B11DF987F0D}"/>
              </a:ext>
            </a:extLst>
          </p:cNvPr>
          <p:cNvSpPr/>
          <p:nvPr/>
        </p:nvSpPr>
        <p:spPr>
          <a:xfrm>
            <a:off x="3642405" y="2518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Root Mean Squared-Error</a:t>
            </a:r>
          </a:p>
        </p:txBody>
      </p:sp>
      <p:sp>
        <p:nvSpPr>
          <p:cNvPr id="30" name="Rectangle 29">
            <a:extLst>
              <a:ext uri="{FF2B5EF4-FFF2-40B4-BE49-F238E27FC236}">
                <a16:creationId xmlns:a16="http://schemas.microsoft.com/office/drawing/2014/main" id="{D658FD09-1456-41A3-9093-B4D430D628A3}"/>
              </a:ext>
            </a:extLst>
          </p:cNvPr>
          <p:cNvSpPr/>
          <p:nvPr/>
        </p:nvSpPr>
        <p:spPr>
          <a:xfrm>
            <a:off x="3076867" y="4116030"/>
            <a:ext cx="264204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Predictor Variables:</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Job Level</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Job Role</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Attrition</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Total Working </a:t>
            </a:r>
            <a:r>
              <a:rPr lang="en-US" sz="2400" dirty="0" err="1">
                <a:solidFill>
                  <a:schemeClr val="accent5"/>
                </a:solidFill>
                <a:latin typeface="+mj-lt"/>
                <a:ea typeface="ＭＳ Ｐゴシック" charset="0"/>
                <a:cs typeface="Segoe UI Semibold" panose="020B0702040204020203" pitchFamily="34" charset="0"/>
              </a:rPr>
              <a:t>Yrs</a:t>
            </a:r>
            <a:r>
              <a:rPr lang="en-US" sz="2400" dirty="0">
                <a:solidFill>
                  <a:schemeClr val="accent5"/>
                </a:solidFill>
                <a:latin typeface="+mj-lt"/>
                <a:ea typeface="ＭＳ Ｐゴシック" charset="0"/>
                <a:cs typeface="Segoe UI Semibold" panose="020B0702040204020203" pitchFamily="34" charset="0"/>
              </a:rPr>
              <a:t> (Log)</a:t>
            </a:r>
          </a:p>
          <a:p>
            <a:pPr marL="0" lvl="3" defTabSz="931506" fontAlgn="base">
              <a:lnSpc>
                <a:spcPct val="90000"/>
              </a:lnSpc>
              <a:defRPr/>
            </a:pPr>
            <a:endParaRPr lang="en-US" sz="2400" dirty="0">
              <a:solidFill>
                <a:schemeClr val="accent5"/>
              </a:solidFill>
              <a:latin typeface="+mj-lt"/>
              <a:ea typeface="ＭＳ Ｐゴシック" charset="0"/>
              <a:cs typeface="Segoe UI Semibold" panose="020B0702040204020203" pitchFamily="34" charset="0"/>
            </a:endParaRPr>
          </a:p>
        </p:txBody>
      </p:sp>
      <p:sp>
        <p:nvSpPr>
          <p:cNvPr id="31" name="Rectangle 30">
            <a:extLst>
              <a:ext uri="{FF2B5EF4-FFF2-40B4-BE49-F238E27FC236}">
                <a16:creationId xmlns:a16="http://schemas.microsoft.com/office/drawing/2014/main" id="{62E8A30D-A785-4B5D-AA17-C19E19F5871D}"/>
              </a:ext>
            </a:extLst>
          </p:cNvPr>
          <p:cNvSpPr/>
          <p:nvPr/>
        </p:nvSpPr>
        <p:spPr>
          <a:xfrm>
            <a:off x="171453" y="3895003"/>
            <a:ext cx="2605236"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-1877</a:t>
            </a:r>
          </a:p>
        </p:txBody>
      </p:sp>
      <p:sp>
        <p:nvSpPr>
          <p:cNvPr id="32" name="Rectangle 31">
            <a:extLst>
              <a:ext uri="{FF2B5EF4-FFF2-40B4-BE49-F238E27FC236}">
                <a16:creationId xmlns:a16="http://schemas.microsoft.com/office/drawing/2014/main" id="{C0A324CD-9C0D-4EA2-84B9-A7782C78198D}"/>
              </a:ext>
            </a:extLst>
          </p:cNvPr>
          <p:cNvSpPr/>
          <p:nvPr/>
        </p:nvSpPr>
        <p:spPr>
          <a:xfrm>
            <a:off x="426427" y="5375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Akaike information criterion (AIC)</a:t>
            </a:r>
          </a:p>
        </p:txBody>
      </p:sp>
    </p:spTree>
    <p:extLst>
      <p:ext uri="{BB962C8B-B14F-4D97-AF65-F5344CB8AC3E}">
        <p14:creationId xmlns:p14="http://schemas.microsoft.com/office/powerpoint/2010/main" val="130114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par>
                                <p:cTn id="8" presetID="16" presetClass="entr" presetSubtype="37"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outVertic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84961" cy="6857027"/>
          </a:xfrm>
          <a:prstGeom prst="rect">
            <a:avLst/>
          </a:prstGeom>
        </p:spPr>
      </p:pic>
      <p:sp>
        <p:nvSpPr>
          <p:cNvPr id="2" name="Rectangle 1"/>
          <p:cNvSpPr/>
          <p:nvPr/>
        </p:nvSpPr>
        <p:spPr>
          <a:xfrm>
            <a:off x="340347" y="4118556"/>
            <a:ext cx="3092042" cy="1206421"/>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Employee Attrition </a:t>
            </a:r>
            <a:r>
              <a:rPr lang="en-US" sz="1568" dirty="0">
                <a:solidFill>
                  <a:srgbClr val="FFFFFF"/>
                </a:solidFill>
                <a:ea typeface="Segoe UI" panose="020B0502040204020203" pitchFamily="34" charset="0"/>
                <a:cs typeface="Segoe UI" panose="020B0502040204020203" pitchFamily="34" charset="0"/>
              </a:rPr>
              <a:t> - key indicators for employee turnover were employees working overtime, lower Salary and a decrease in job involvement. </a:t>
            </a:r>
          </a:p>
        </p:txBody>
      </p:sp>
      <p:cxnSp>
        <p:nvCxnSpPr>
          <p:cNvPr id="3" name="Straight Connector 2"/>
          <p:cNvCxnSpPr/>
          <p:nvPr/>
        </p:nvCxnSpPr>
        <p:spPr>
          <a:xfrm>
            <a:off x="340639"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413896" y="4118557"/>
            <a:ext cx="3092042" cy="738664"/>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Monthly Income Prediction –</a:t>
            </a:r>
            <a:r>
              <a:rPr lang="en-US" sz="1568" dirty="0">
                <a:solidFill>
                  <a:srgbClr val="FFFFFF"/>
                </a:solidFill>
                <a:ea typeface="Segoe UI" charset="0"/>
                <a:cs typeface="Segoe UI" charset="0"/>
              </a:rPr>
              <a:t> </a:t>
            </a:r>
            <a:r>
              <a:rPr lang="en-US" sz="1600" dirty="0" err="1"/>
              <a:t>J</a:t>
            </a:r>
            <a:r>
              <a:rPr lang="en-US" sz="1600" dirty="0" err="1">
                <a:solidFill>
                  <a:schemeClr val="bg1"/>
                </a:solidFill>
              </a:rPr>
              <a:t>Job</a:t>
            </a:r>
            <a:r>
              <a:rPr lang="en-US" sz="1600" dirty="0">
                <a:solidFill>
                  <a:schemeClr val="bg1"/>
                </a:solidFill>
              </a:rPr>
              <a:t> Role and Job Level were key to predicting salary</a:t>
            </a:r>
            <a:endParaRPr lang="en-US" sz="1568" dirty="0">
              <a:solidFill>
                <a:schemeClr val="bg1"/>
              </a:solidFill>
              <a:ea typeface="Segoe UI" charset="0"/>
              <a:cs typeface="Segoe UI" charset="0"/>
            </a:endParaRPr>
          </a:p>
        </p:txBody>
      </p:sp>
      <p:cxnSp>
        <p:nvCxnSpPr>
          <p:cNvPr id="5" name="Straight Connector 4"/>
          <p:cNvCxnSpPr/>
          <p:nvPr/>
        </p:nvCxnSpPr>
        <p:spPr>
          <a:xfrm>
            <a:off x="4414188"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505738" y="4118556"/>
            <a:ext cx="3293282" cy="965136"/>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Age and Gender -  </a:t>
            </a:r>
            <a:r>
              <a:rPr lang="en-US" sz="1568" dirty="0">
                <a:solidFill>
                  <a:srgbClr val="FFFFFF"/>
                </a:solidFill>
                <a:ea typeface="Segoe UI" charset="0"/>
                <a:cs typeface="Segoe UI" charset="0"/>
              </a:rPr>
              <a:t> with continued practice, Age and Gender were indicated to not be key factors in predicting Salary and Turnover.</a:t>
            </a:r>
          </a:p>
        </p:txBody>
      </p:sp>
      <p:cxnSp>
        <p:nvCxnSpPr>
          <p:cNvPr id="7" name="Straight Connector 6"/>
          <p:cNvCxnSpPr/>
          <p:nvPr/>
        </p:nvCxnSpPr>
        <p:spPr>
          <a:xfrm>
            <a:off x="8506031"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5">
            <a:extLst>
              <a:ext uri="{FF2B5EF4-FFF2-40B4-BE49-F238E27FC236}">
                <a16:creationId xmlns:a16="http://schemas.microsoft.com/office/drawing/2014/main" id="{7D5A1079-E7AF-4F2D-A8C7-2E19B5EF5B06}"/>
              </a:ext>
            </a:extLst>
          </p:cNvPr>
          <p:cNvSpPr txBox="1">
            <a:spLocks/>
          </p:cNvSpPr>
          <p:nvPr/>
        </p:nvSpPr>
        <p:spPr>
          <a:xfrm>
            <a:off x="143180" y="275950"/>
            <a:ext cx="11655840" cy="899537"/>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313" spc="-100" dirty="0">
                <a:solidFill>
                  <a:srgbClr val="FFFFFF"/>
                </a:solidFill>
              </a:rPr>
              <a:t>Recap: 2019 Employee Report</a:t>
            </a:r>
            <a:endParaRPr lang="en-US" sz="4313" spc="-100" dirty="0">
              <a:gradFill>
                <a:gsLst>
                  <a:gs pos="1250">
                    <a:srgbClr val="353535"/>
                  </a:gs>
                  <a:gs pos="100000">
                    <a:srgbClr val="353535"/>
                  </a:gs>
                </a:gsLst>
                <a:lin ang="5400000" scaled="0"/>
              </a:gradFill>
            </a:endParaRPr>
          </a:p>
        </p:txBody>
      </p:sp>
      <p:sp>
        <p:nvSpPr>
          <p:cNvPr id="10" name="Rectangle 9">
            <a:extLst>
              <a:ext uri="{FF2B5EF4-FFF2-40B4-BE49-F238E27FC236}">
                <a16:creationId xmlns:a16="http://schemas.microsoft.com/office/drawing/2014/main" id="{6AC03832-EEF1-4395-A152-A2156F11DB48}"/>
              </a:ext>
            </a:extLst>
          </p:cNvPr>
          <p:cNvSpPr/>
          <p:nvPr/>
        </p:nvSpPr>
        <p:spPr>
          <a:xfrm>
            <a:off x="427343" y="6094544"/>
            <a:ext cx="11655840" cy="246221"/>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2019 Employee Report – </a:t>
            </a:r>
            <a:r>
              <a:rPr lang="en-US" sz="1568" dirty="0">
                <a:solidFill>
                  <a:srgbClr val="FFFFFF"/>
                </a:solidFill>
                <a:ea typeface="Segoe UI" charset="0"/>
                <a:cs typeface="Segoe UI" charset="0"/>
              </a:rPr>
              <a:t>For more information please refer to </a:t>
            </a:r>
            <a:r>
              <a:rPr lang="en-US" sz="1600" dirty="0">
                <a:solidFill>
                  <a:schemeClr val="accent2"/>
                </a:solidFill>
                <a:hlinkClick r:id="rId4">
                  <a:extLst>
                    <a:ext uri="{A12FA001-AC4F-418D-AE19-62706E023703}">
                      <ahyp:hlinkClr xmlns:ahyp="http://schemas.microsoft.com/office/drawing/2018/hyperlinkcolor" val="tx"/>
                    </a:ext>
                  </a:extLst>
                </a:hlinkClick>
              </a:rPr>
              <a:t>https://github.com/naivelogic/MSDS/tree/master/CaseStudy2</a:t>
            </a:r>
            <a:endParaRPr lang="en-US" sz="1600" dirty="0">
              <a:solidFill>
                <a:schemeClr val="accent2"/>
              </a:solidFill>
            </a:endParaRPr>
          </a:p>
        </p:txBody>
      </p:sp>
    </p:spTree>
    <p:extLst>
      <p:ext uri="{BB962C8B-B14F-4D97-AF65-F5344CB8AC3E}">
        <p14:creationId xmlns:p14="http://schemas.microsoft.com/office/powerpoint/2010/main" val="400451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2" descr="A group of people posing for the camera&#10;&#10;Description automatically generated">
            <a:extLst>
              <a:ext uri="{FF2B5EF4-FFF2-40B4-BE49-F238E27FC236}">
                <a16:creationId xmlns:a16="http://schemas.microsoft.com/office/drawing/2014/main" id="{5529FCE8-AA86-4579-8EFE-289C2295020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883" r="18881" b="-1"/>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6" name="Shape 700">
            <a:extLst>
              <a:ext uri="{FF2B5EF4-FFF2-40B4-BE49-F238E27FC236}">
                <a16:creationId xmlns:a16="http://schemas.microsoft.com/office/drawing/2014/main" id="{224F9C51-389C-4F44-96E8-C31DDB473276}"/>
              </a:ext>
            </a:extLst>
          </p:cNvPr>
          <p:cNvSpPr txBox="1">
            <a:spLocks/>
          </p:cNvSpPr>
          <p:nvPr/>
        </p:nvSpPr>
        <p:spPr>
          <a:xfrm>
            <a:off x="213526" y="246710"/>
            <a:ext cx="8256104" cy="65975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800" b="1" dirty="0">
                <a:solidFill>
                  <a:schemeClr val="accent2"/>
                </a:solidFill>
                <a:latin typeface="+mn-lt"/>
                <a:ea typeface="Oswald Regular"/>
                <a:cs typeface="Oswald Regular"/>
                <a:sym typeface="Oswald Regular"/>
                <a:rtl val="0"/>
              </a:rPr>
              <a:t>OVERTIME WORKERS </a:t>
            </a:r>
            <a:r>
              <a:rPr lang="en-US" sz="4800" b="1" dirty="0">
                <a:solidFill>
                  <a:schemeClr val="accent1"/>
                </a:solidFill>
                <a:latin typeface="+mn-lt"/>
                <a:ea typeface="Oswald Regular"/>
                <a:cs typeface="Oswald Regular"/>
                <a:sym typeface="Oswald Regular"/>
                <a:rtl val="0"/>
              </a:rPr>
              <a:t>MOST</a:t>
            </a:r>
          </a:p>
          <a:p>
            <a:pPr defTabSz="205743">
              <a:defRPr sz="1800">
                <a:solidFill>
                  <a:srgbClr val="000000"/>
                </a:solidFill>
              </a:defRPr>
            </a:pPr>
            <a:r>
              <a:rPr lang="en-US" sz="4800" b="1" dirty="0">
                <a:solidFill>
                  <a:schemeClr val="accent1"/>
                </a:solidFill>
                <a:latin typeface="+mn-lt"/>
                <a:ea typeface="Oswald Regular"/>
                <a:cs typeface="Oswald Regular"/>
                <a:sym typeface="Oswald Regular"/>
                <a:rtl val="0"/>
              </a:rPr>
              <a:t>IMPORTANT ATTRITION INDICATOR...</a:t>
            </a:r>
            <a:endParaRPr lang="en-US" sz="4800" b="1" dirty="0">
              <a:solidFill>
                <a:schemeClr val="accent1"/>
              </a:solidFill>
              <a:latin typeface="+mn-lt"/>
              <a:ea typeface="Oswald Regular"/>
              <a:cs typeface="Oswald Regular"/>
              <a:sym typeface="Oswald Regular"/>
            </a:endParaRPr>
          </a:p>
        </p:txBody>
      </p:sp>
      <p:sp>
        <p:nvSpPr>
          <p:cNvPr id="7" name="Subtitle 2">
            <a:extLst>
              <a:ext uri="{FF2B5EF4-FFF2-40B4-BE49-F238E27FC236}">
                <a16:creationId xmlns:a16="http://schemas.microsoft.com/office/drawing/2014/main" id="{87E801D2-75E7-4DE7-A607-C52E08F900EE}"/>
              </a:ext>
            </a:extLst>
          </p:cNvPr>
          <p:cNvSpPr txBox="1">
            <a:spLocks/>
          </p:cNvSpPr>
          <p:nvPr/>
        </p:nvSpPr>
        <p:spPr>
          <a:xfrm>
            <a:off x="213525" y="2230071"/>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employee attrition indicators in the United States</a:t>
            </a:r>
          </a:p>
        </p:txBody>
      </p:sp>
      <p:graphicFrame>
        <p:nvGraphicFramePr>
          <p:cNvPr id="8" name="Chart 701">
            <a:extLst>
              <a:ext uri="{FF2B5EF4-FFF2-40B4-BE49-F238E27FC236}">
                <a16:creationId xmlns:a16="http://schemas.microsoft.com/office/drawing/2014/main" id="{27FA26AB-D629-449C-BFEB-886F8D832265}"/>
              </a:ext>
            </a:extLst>
          </p:cNvPr>
          <p:cNvGraphicFramePr/>
          <p:nvPr>
            <p:extLst>
              <p:ext uri="{D42A27DB-BD31-4B8C-83A1-F6EECF244321}">
                <p14:modId xmlns:p14="http://schemas.microsoft.com/office/powerpoint/2010/main" val="1767682284"/>
              </p:ext>
            </p:extLst>
          </p:nvPr>
        </p:nvGraphicFramePr>
        <p:xfrm>
          <a:off x="213525" y="2801671"/>
          <a:ext cx="6064916" cy="40563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215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5AC0943EA2F46914FDCCC40E0C393" ma:contentTypeVersion="13" ma:contentTypeDescription="Create a new document." ma:contentTypeScope="" ma:versionID="6245658ce73975face48477816efc9ad">
  <xsd:schema xmlns:xsd="http://www.w3.org/2001/XMLSchema" xmlns:xs="http://www.w3.org/2001/XMLSchema" xmlns:p="http://schemas.microsoft.com/office/2006/metadata/properties" xmlns:ns3="eeeecc7c-16df-4b46-a2a7-94847c79bf5d" xmlns:ns4="d8df4eb3-a9d3-45b2-8ce8-76ddf17b597d" targetNamespace="http://schemas.microsoft.com/office/2006/metadata/properties" ma:root="true" ma:fieldsID="2b3394a798d43adaef5c4b53881a7a20" ns3:_="" ns4:_="">
    <xsd:import namespace="eeeecc7c-16df-4b46-a2a7-94847c79bf5d"/>
    <xsd:import namespace="d8df4eb3-a9d3-45b2-8ce8-76ddf17b59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ecc7c-16df-4b46-a2a7-94847c79b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df4eb3-a9d3-45b2-8ce8-76ddf17b59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EF5C67-2619-4929-9A02-EB882F9DB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ecc7c-16df-4b46-a2a7-94847c79bf5d"/>
    <ds:schemaRef ds:uri="d8df4eb3-a9d3-45b2-8ce8-76ddf17b59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A144E7-6898-4E91-9119-CC49C8617FCA}">
  <ds:schemaRefs>
    <ds:schemaRef ds:uri="http://schemas.microsoft.com/sharepoint/v3/contenttype/forms"/>
  </ds:schemaRefs>
</ds:datastoreItem>
</file>

<file path=customXml/itemProps3.xml><?xml version="1.0" encoding="utf-8"?>
<ds:datastoreItem xmlns:ds="http://schemas.openxmlformats.org/officeDocument/2006/customXml" ds:itemID="{64BFD360-D4D4-4663-AA27-18797A9707C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170</TotalTime>
  <Words>1887</Words>
  <Application>Microsoft Office PowerPoint</Application>
  <PresentationFormat>Widescreen</PresentationFormat>
  <Paragraphs>137</Paragraphs>
  <Slides>9</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20" baseType="lpstr">
      <vt:lpstr>Arial</vt:lpstr>
      <vt:lpstr>Calibri</vt:lpstr>
      <vt:lpstr>Calibri Light</vt:lpstr>
      <vt:lpstr>Franklin Gothic Medium Cond</vt:lpstr>
      <vt:lpstr>Segoe Pro Semibold</vt:lpstr>
      <vt:lpstr>Segoe UI</vt:lpstr>
      <vt:lpstr>Segoe UI Light</vt:lpstr>
      <vt:lpstr>Segoe UI Semibold</vt:lpstr>
      <vt:lpstr>Segoe UI Semilight</vt:lpstr>
      <vt:lpstr>Office Theme</vt:lpstr>
      <vt:lpstr>think-cell Slide</vt:lpstr>
      <vt:lpstr>PowerPoint Presentation</vt:lpstr>
      <vt:lpstr>PowerPoint Presentation</vt:lpstr>
      <vt:lpstr>PowerPoint Presentation</vt:lpstr>
      <vt:lpstr>PowerPoint Presentation</vt:lpstr>
      <vt:lpstr>Employee Attribution Model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Hale</dc:creator>
  <cp:lastModifiedBy>Phillip Hale</cp:lastModifiedBy>
  <cp:revision>10</cp:revision>
  <dcterms:created xsi:type="dcterms:W3CDTF">2019-08-19T14:40:54Z</dcterms:created>
  <dcterms:modified xsi:type="dcterms:W3CDTF">2019-08-19T17:31:11Z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phhale@microsoft.com</vt:lpwstr>
  </property>
  <property fmtid="{D5CDD505-2E9C-101B-9397-08002B2CF9AE}" pid="5" name="MSIP_Label_f42aa342-8706-4288-bd11-ebb85995028c_SetDate">
    <vt:lpwstr>2019-08-19T15:45:13.6739841Z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e1c6a742-ceba-400b-9354-250824c51c12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0x010100EB25AC0943EA2F46914FDCCC40E0C393</vt:lpwstr>
  </property>
</Properties>
</file>